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724" y="-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4059" y="645413"/>
            <a:ext cx="175006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C55A1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C55A1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C55A1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C55A1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C55A1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C55A1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46897" y="90054"/>
            <a:ext cx="1185654" cy="77100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9780" y="123570"/>
            <a:ext cx="9885806" cy="1382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C55A1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5680" y="1034922"/>
            <a:ext cx="10961827" cy="4812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C55A1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4211" y="6464909"/>
            <a:ext cx="2190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driver.chromium.or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estwisely.com/demo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zilla/geckodriver/release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estwisely.com/dem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leniumhq.org/download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testwisely.com/demo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7947" y="2528442"/>
            <a:ext cx="4891405" cy="23304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algn="ctr">
              <a:lnSpc>
                <a:spcPts val="5830"/>
              </a:lnSpc>
              <a:spcBef>
                <a:spcPts val="835"/>
              </a:spcBef>
            </a:pPr>
            <a:r>
              <a:rPr sz="5400" spc="-10" dirty="0">
                <a:solidFill>
                  <a:srgbClr val="1F3863"/>
                </a:solidFill>
              </a:rPr>
              <a:t>Introduction </a:t>
            </a:r>
            <a:r>
              <a:rPr sz="5400" spc="-25" dirty="0">
                <a:solidFill>
                  <a:srgbClr val="1F3863"/>
                </a:solidFill>
              </a:rPr>
              <a:t>To </a:t>
            </a:r>
            <a:r>
              <a:rPr sz="5400" spc="-10" dirty="0">
                <a:solidFill>
                  <a:srgbClr val="1F3863"/>
                </a:solidFill>
              </a:rPr>
              <a:t>Webdriver</a:t>
            </a:r>
            <a:endParaRPr sz="5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2308" y="1118616"/>
            <a:ext cx="1167384" cy="12161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394" y="1553337"/>
            <a:ext cx="2623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469265" algn="l"/>
                <a:tab pos="1368425" algn="l"/>
              </a:tabLst>
            </a:pP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Once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injected,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154551" y="1553337"/>
            <a:ext cx="71189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18285" algn="l"/>
                <a:tab pos="2353310" algn="l"/>
                <a:tab pos="3046730" algn="l"/>
                <a:tab pos="3909695" algn="l"/>
                <a:tab pos="5403215" algn="l"/>
              </a:tabLst>
            </a:pP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</a:t>
            </a: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Core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</a:t>
            </a: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will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start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receiving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instructions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1858137"/>
            <a:ext cx="9902825" cy="398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relayed</a:t>
            </a:r>
            <a:r>
              <a:rPr sz="20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by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RC</a:t>
            </a:r>
            <a:r>
              <a:rPr sz="20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Server</a:t>
            </a: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from</a:t>
            </a:r>
            <a:r>
              <a:rPr sz="2000" b="1" spc="-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your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test</a:t>
            </a:r>
            <a:r>
              <a:rPr sz="20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program.</a:t>
            </a:r>
            <a:endParaRPr sz="2000" dirty="0">
              <a:latin typeface="Verdana"/>
              <a:cs typeface="Verdana"/>
            </a:endParaRPr>
          </a:p>
          <a:p>
            <a:pPr marL="469900" marR="5715" indent="-457200">
              <a:lnSpc>
                <a:spcPct val="100000"/>
              </a:lnSpc>
              <a:spcBef>
                <a:spcPts val="2400"/>
              </a:spcBef>
              <a:buFont typeface="Wingdings"/>
              <a:buChar char=""/>
              <a:tabLst>
                <a:tab pos="469900" algn="l"/>
                <a:tab pos="1419225" algn="l"/>
                <a:tab pos="2016125" algn="l"/>
                <a:tab pos="4447540" algn="l"/>
                <a:tab pos="7339330" algn="l"/>
                <a:tab pos="8124190" algn="l"/>
                <a:tab pos="8767445" algn="l"/>
              </a:tabLst>
            </a:pP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When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</a:t>
            </a:r>
            <a:r>
              <a:rPr sz="2000" b="1" spc="-25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instructions</a:t>
            </a:r>
            <a:r>
              <a:rPr sz="2000" b="1" spc="3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25" dirty="0">
                <a:solidFill>
                  <a:srgbClr val="2E5496"/>
                </a:solidFill>
                <a:latin typeface="Verdana"/>
                <a:cs typeface="Verdana"/>
              </a:rPr>
              <a:t>are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received,</a:t>
            </a:r>
            <a:r>
              <a:rPr sz="2000" b="1" spc="2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</a:t>
            </a: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Core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</a:t>
            </a: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will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	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execute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them</a:t>
            </a:r>
            <a:r>
              <a:rPr sz="20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as</a:t>
            </a:r>
            <a:r>
              <a:rPr sz="20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JavaScript</a:t>
            </a:r>
            <a:r>
              <a:rPr sz="20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commands.</a:t>
            </a:r>
            <a:endParaRPr sz="2000" dirty="0">
              <a:latin typeface="Verdana"/>
              <a:cs typeface="Verdana"/>
            </a:endParaRPr>
          </a:p>
          <a:p>
            <a:pPr marL="469900" marR="6985" indent="-457200">
              <a:lnSpc>
                <a:spcPct val="100000"/>
              </a:lnSpc>
              <a:spcBef>
                <a:spcPts val="2400"/>
              </a:spcBef>
              <a:buFont typeface="Wingdings"/>
              <a:buChar char=""/>
              <a:tabLst>
                <a:tab pos="469900" algn="l"/>
              </a:tabLst>
            </a:pP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0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browser</a:t>
            </a:r>
            <a:r>
              <a:rPr sz="20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will</a:t>
            </a:r>
            <a:r>
              <a:rPr sz="20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obey</a:t>
            </a:r>
            <a:r>
              <a:rPr sz="20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0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instructions</a:t>
            </a:r>
            <a:r>
              <a:rPr sz="2000" b="1" spc="1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of</a:t>
            </a:r>
            <a:r>
              <a:rPr sz="2000" b="1" spc="11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000" b="1" spc="1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Core</a:t>
            </a:r>
            <a:r>
              <a:rPr sz="2000" b="1" spc="1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and</a:t>
            </a:r>
            <a:r>
              <a:rPr sz="2000" b="1" spc="1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will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relay</a:t>
            </a:r>
            <a:r>
              <a:rPr sz="2000" b="1" spc="-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its response</a:t>
            </a:r>
            <a:r>
              <a:rPr sz="20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000" b="1" spc="-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RC</a:t>
            </a:r>
            <a:r>
              <a:rPr sz="20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Server.</a:t>
            </a:r>
            <a:endParaRPr sz="2000" dirty="0">
              <a:latin typeface="Verdana"/>
              <a:cs typeface="Verdana"/>
            </a:endParaRPr>
          </a:p>
          <a:p>
            <a:pPr marL="469900" marR="5080" indent="-457200">
              <a:lnSpc>
                <a:spcPct val="100000"/>
              </a:lnSpc>
              <a:spcBef>
                <a:spcPts val="2400"/>
              </a:spcBef>
              <a:buFont typeface="Wingdings"/>
              <a:buChar char=""/>
              <a:tabLst>
                <a:tab pos="469900" algn="l"/>
              </a:tabLst>
            </a:pP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0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RC</a:t>
            </a:r>
            <a:r>
              <a:rPr sz="20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Server</a:t>
            </a:r>
            <a:r>
              <a:rPr sz="20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will</a:t>
            </a:r>
            <a:r>
              <a:rPr sz="2000" b="1" spc="1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receive</a:t>
            </a:r>
            <a:r>
              <a:rPr sz="20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000" b="1" spc="11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response</a:t>
            </a:r>
            <a:r>
              <a:rPr sz="2000" b="1" spc="1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of</a:t>
            </a:r>
            <a:r>
              <a:rPr sz="20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0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browser</a:t>
            </a:r>
            <a:r>
              <a:rPr sz="20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and</a:t>
            </a:r>
            <a:r>
              <a:rPr sz="20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then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display</a:t>
            </a:r>
            <a:r>
              <a:rPr sz="20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0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results</a:t>
            </a:r>
            <a:r>
              <a:rPr sz="20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0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you.</a:t>
            </a:r>
            <a:endParaRPr sz="2000" dirty="0">
              <a:latin typeface="Verdana"/>
              <a:cs typeface="Verdana"/>
            </a:endParaRPr>
          </a:p>
          <a:p>
            <a:pPr marL="469900" marR="6985" indent="-457200">
              <a:lnSpc>
                <a:spcPct val="100000"/>
              </a:lnSpc>
              <a:spcBef>
                <a:spcPts val="2400"/>
              </a:spcBef>
              <a:buFont typeface="Wingdings"/>
              <a:buChar char=""/>
              <a:tabLst>
                <a:tab pos="469900" algn="l"/>
              </a:tabLst>
            </a:pP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RC</a:t>
            </a:r>
            <a:r>
              <a:rPr sz="2000" b="1" spc="1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Server</a:t>
            </a:r>
            <a:r>
              <a:rPr sz="2000" b="1" spc="1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will</a:t>
            </a:r>
            <a:r>
              <a:rPr sz="2000" b="1" spc="1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fetch</a:t>
            </a:r>
            <a:r>
              <a:rPr sz="2000" b="1" spc="1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000" b="1" spc="18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next</a:t>
            </a:r>
            <a:r>
              <a:rPr sz="2000" b="1" spc="18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instruction</a:t>
            </a:r>
            <a:r>
              <a:rPr sz="2000" b="1" spc="17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from</a:t>
            </a:r>
            <a:r>
              <a:rPr sz="2000" b="1" spc="18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your</a:t>
            </a:r>
            <a:r>
              <a:rPr sz="2000" b="1" spc="1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test</a:t>
            </a:r>
            <a:r>
              <a:rPr sz="2000" b="1" spc="1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script</a:t>
            </a:r>
            <a:r>
              <a:rPr sz="2000" b="1" spc="18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25" dirty="0">
                <a:solidFill>
                  <a:srgbClr val="2E5496"/>
                </a:solidFill>
                <a:latin typeface="Verdana"/>
                <a:cs typeface="Verdana"/>
              </a:rPr>
              <a:t>to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repeat</a:t>
            </a:r>
            <a:r>
              <a:rPr sz="2000" b="1" spc="-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000" b="1" spc="-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whole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 cycle.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5669" y="168021"/>
            <a:ext cx="68160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1465" marR="5080" indent="-154876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1F3863"/>
                </a:solidFill>
              </a:rPr>
              <a:t>Selenium</a:t>
            </a:r>
            <a:r>
              <a:rPr spc="-100" dirty="0">
                <a:solidFill>
                  <a:srgbClr val="1F3863"/>
                </a:solidFill>
              </a:rPr>
              <a:t> </a:t>
            </a:r>
            <a:r>
              <a:rPr dirty="0">
                <a:solidFill>
                  <a:srgbClr val="1F3863"/>
                </a:solidFill>
              </a:rPr>
              <a:t>RC's</a:t>
            </a:r>
            <a:r>
              <a:rPr spc="-114" dirty="0">
                <a:solidFill>
                  <a:srgbClr val="1F3863"/>
                </a:solidFill>
              </a:rPr>
              <a:t> </a:t>
            </a:r>
            <a:r>
              <a:rPr dirty="0">
                <a:solidFill>
                  <a:srgbClr val="1F3863"/>
                </a:solidFill>
              </a:rPr>
              <a:t>architecture</a:t>
            </a:r>
            <a:r>
              <a:rPr spc="-85" dirty="0">
                <a:solidFill>
                  <a:srgbClr val="1F3863"/>
                </a:solidFill>
              </a:rPr>
              <a:t> </a:t>
            </a:r>
            <a:r>
              <a:rPr dirty="0">
                <a:solidFill>
                  <a:srgbClr val="1F3863"/>
                </a:solidFill>
              </a:rPr>
              <a:t>is</a:t>
            </a:r>
            <a:r>
              <a:rPr spc="-114" dirty="0">
                <a:solidFill>
                  <a:srgbClr val="1F3863"/>
                </a:solidFill>
              </a:rPr>
              <a:t> </a:t>
            </a:r>
            <a:r>
              <a:rPr spc="-25" dirty="0">
                <a:solidFill>
                  <a:srgbClr val="1F3863"/>
                </a:solidFill>
              </a:rPr>
              <a:t>way </a:t>
            </a:r>
            <a:r>
              <a:rPr dirty="0">
                <a:solidFill>
                  <a:srgbClr val="1F3863"/>
                </a:solidFill>
              </a:rPr>
              <a:t>more</a:t>
            </a:r>
            <a:r>
              <a:rPr spc="-95" dirty="0">
                <a:solidFill>
                  <a:srgbClr val="1F3863"/>
                </a:solidFill>
              </a:rPr>
              <a:t> </a:t>
            </a:r>
            <a:r>
              <a:rPr spc="-10" dirty="0">
                <a:solidFill>
                  <a:srgbClr val="1F3863"/>
                </a:solidFill>
              </a:rPr>
              <a:t>complicated.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995" y="109729"/>
            <a:ext cx="8396518" cy="66987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170" y="1404620"/>
            <a:ext cx="106318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WebDriver</a:t>
            </a:r>
            <a:r>
              <a:rPr sz="2400" b="1" spc="6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faster</a:t>
            </a:r>
            <a:r>
              <a:rPr sz="2400" b="1" spc="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than</a:t>
            </a:r>
            <a:r>
              <a:rPr sz="2400" b="1" spc="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RC</a:t>
            </a:r>
            <a:r>
              <a:rPr sz="2400" b="1" spc="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since</a:t>
            </a:r>
            <a:r>
              <a:rPr sz="2400" b="1" spc="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speaks</a:t>
            </a:r>
            <a:r>
              <a:rPr sz="2400" b="1" spc="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directly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uses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browser's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own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engine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control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it.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9699" y="2590768"/>
            <a:ext cx="4354879" cy="35989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2.</a:t>
            </a:r>
            <a:r>
              <a:rPr spc="-40" dirty="0"/>
              <a:t> </a:t>
            </a:r>
            <a:r>
              <a:rPr spc="-10" dirty="0"/>
              <a:t>Speed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234" y="903223"/>
            <a:ext cx="103746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767070"/>
                </a:solidFill>
              </a:rPr>
              <a:t>Selenium</a:t>
            </a:r>
            <a:r>
              <a:rPr sz="2400" spc="459" dirty="0">
                <a:solidFill>
                  <a:srgbClr val="767070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RC</a:t>
            </a:r>
            <a:r>
              <a:rPr sz="2400" spc="47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is</a:t>
            </a:r>
            <a:r>
              <a:rPr sz="2400" spc="45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slower</a:t>
            </a:r>
            <a:r>
              <a:rPr sz="2400" spc="484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since</a:t>
            </a:r>
            <a:r>
              <a:rPr sz="2400" spc="47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it</a:t>
            </a:r>
            <a:r>
              <a:rPr sz="2400" spc="46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uses</a:t>
            </a:r>
            <a:r>
              <a:rPr sz="2400" spc="47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a</a:t>
            </a:r>
            <a:r>
              <a:rPr sz="2400" spc="459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JavaScript</a:t>
            </a:r>
            <a:r>
              <a:rPr sz="2400" spc="445" dirty="0">
                <a:solidFill>
                  <a:srgbClr val="2E5496"/>
                </a:solidFill>
              </a:rPr>
              <a:t> </a:t>
            </a:r>
            <a:r>
              <a:rPr sz="2400" spc="-10" dirty="0">
                <a:solidFill>
                  <a:srgbClr val="2E5496"/>
                </a:solidFill>
              </a:rPr>
              <a:t>program </a:t>
            </a:r>
            <a:r>
              <a:rPr sz="2400" dirty="0">
                <a:solidFill>
                  <a:srgbClr val="2E5496"/>
                </a:solidFill>
              </a:rPr>
              <a:t>called</a:t>
            </a:r>
            <a:r>
              <a:rPr sz="2400" spc="52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Selenium</a:t>
            </a:r>
            <a:r>
              <a:rPr sz="2400" spc="53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Core.</a:t>
            </a:r>
            <a:r>
              <a:rPr sz="2400" spc="51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This</a:t>
            </a:r>
            <a:r>
              <a:rPr sz="2400" spc="52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Selenium</a:t>
            </a:r>
            <a:r>
              <a:rPr sz="2400" spc="52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Core</a:t>
            </a:r>
            <a:r>
              <a:rPr sz="2400" spc="53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is</a:t>
            </a:r>
            <a:r>
              <a:rPr sz="2400" spc="53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the</a:t>
            </a:r>
            <a:r>
              <a:rPr sz="2400" spc="54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one</a:t>
            </a:r>
            <a:r>
              <a:rPr sz="2400" spc="520" dirty="0">
                <a:solidFill>
                  <a:srgbClr val="2E5496"/>
                </a:solidFill>
              </a:rPr>
              <a:t> </a:t>
            </a:r>
            <a:r>
              <a:rPr sz="2400" spc="-20" dirty="0">
                <a:solidFill>
                  <a:srgbClr val="2E5496"/>
                </a:solidFill>
              </a:rPr>
              <a:t>that </a:t>
            </a:r>
            <a:r>
              <a:rPr sz="2400" dirty="0">
                <a:solidFill>
                  <a:srgbClr val="2E5496"/>
                </a:solidFill>
              </a:rPr>
              <a:t>directly</a:t>
            </a:r>
            <a:r>
              <a:rPr sz="2400" spc="-4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controls</a:t>
            </a:r>
            <a:r>
              <a:rPr sz="2400" spc="-2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the</a:t>
            </a:r>
            <a:r>
              <a:rPr sz="2400" spc="-4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browser,</a:t>
            </a:r>
            <a:r>
              <a:rPr sz="2400" spc="-5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not</a:t>
            </a:r>
            <a:r>
              <a:rPr sz="2400" spc="-45" dirty="0">
                <a:solidFill>
                  <a:srgbClr val="2E5496"/>
                </a:solidFill>
              </a:rPr>
              <a:t> </a:t>
            </a:r>
            <a:r>
              <a:rPr sz="2400" spc="-20" dirty="0">
                <a:solidFill>
                  <a:srgbClr val="2E5496"/>
                </a:solidFill>
              </a:rPr>
              <a:t>you.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9177" y="2319509"/>
            <a:ext cx="3591357" cy="37955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80" y="1096136"/>
            <a:ext cx="1063371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WebDriver</a:t>
            </a:r>
            <a:r>
              <a:rPr sz="2400" b="1" spc="434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interacts</a:t>
            </a:r>
            <a:r>
              <a:rPr sz="2400" b="1" spc="4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with</a:t>
            </a:r>
            <a:r>
              <a:rPr sz="2400" b="1" spc="43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page</a:t>
            </a:r>
            <a:r>
              <a:rPr sz="2400" b="1" spc="4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elements</a:t>
            </a:r>
            <a:r>
              <a:rPr sz="2400" b="1" spc="4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4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4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more</a:t>
            </a:r>
            <a:r>
              <a:rPr sz="2400" b="1" spc="43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realistic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way.</a:t>
            </a:r>
            <a:r>
              <a:rPr sz="2400" b="1" spc="1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For</a:t>
            </a:r>
            <a:r>
              <a:rPr sz="2400" b="1" spc="18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example,</a:t>
            </a:r>
            <a:r>
              <a:rPr sz="2400" b="1" spc="1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if</a:t>
            </a:r>
            <a:r>
              <a:rPr sz="2400" b="1" spc="18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1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have</a:t>
            </a:r>
            <a:r>
              <a:rPr sz="2400" b="1" spc="1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1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disabled</a:t>
            </a:r>
            <a:r>
              <a:rPr sz="2400" b="1" spc="19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text</a:t>
            </a:r>
            <a:r>
              <a:rPr sz="2400" b="1" spc="18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box</a:t>
            </a:r>
            <a:r>
              <a:rPr sz="2400" b="1" spc="18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on</a:t>
            </a:r>
            <a:r>
              <a:rPr sz="2400" b="1" spc="19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18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page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were</a:t>
            </a:r>
            <a:r>
              <a:rPr sz="2400" b="1" spc="7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testing,</a:t>
            </a:r>
            <a:r>
              <a:rPr sz="2400" b="1" spc="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WebDriver</a:t>
            </a:r>
            <a:r>
              <a:rPr sz="2400" b="1" spc="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really</a:t>
            </a:r>
            <a:r>
              <a:rPr sz="2400" b="1" spc="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cannot</a:t>
            </a:r>
            <a:r>
              <a:rPr sz="2400" b="1" spc="7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enter</a:t>
            </a:r>
            <a:r>
              <a:rPr sz="2400" b="1" spc="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any</a:t>
            </a:r>
            <a:r>
              <a:rPr sz="2400" b="1" spc="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value</a:t>
            </a:r>
            <a:r>
              <a:rPr sz="2400" b="1" spc="8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in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just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as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how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real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person</a:t>
            </a:r>
            <a:r>
              <a:rPr sz="2400" b="1" spc="-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cannot.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07643" y="2899731"/>
            <a:ext cx="3762375" cy="3874135"/>
            <a:chOff x="4207643" y="2899731"/>
            <a:chExt cx="3762375" cy="38741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7643" y="2899731"/>
              <a:ext cx="3762235" cy="38739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0183" y="3180587"/>
              <a:ext cx="3151632" cy="32948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75733" y="3136137"/>
              <a:ext cx="3241040" cy="3384550"/>
            </a:xfrm>
            <a:custGeom>
              <a:avLst/>
              <a:gdLst/>
              <a:ahLst/>
              <a:cxnLst/>
              <a:rect l="l" t="t" r="r" b="b"/>
              <a:pathLst>
                <a:path w="3241040" h="3384550">
                  <a:moveTo>
                    <a:pt x="568705" y="0"/>
                  </a:moveTo>
                  <a:lnTo>
                    <a:pt x="3240913" y="0"/>
                  </a:lnTo>
                  <a:lnTo>
                    <a:pt x="3240913" y="2815386"/>
                  </a:lnTo>
                  <a:lnTo>
                    <a:pt x="3237991" y="2872308"/>
                  </a:lnTo>
                  <a:lnTo>
                    <a:pt x="3229356" y="2929153"/>
                  </a:lnTo>
                  <a:lnTo>
                    <a:pt x="3215132" y="2983826"/>
                  </a:lnTo>
                  <a:lnTo>
                    <a:pt x="3196209" y="3035935"/>
                  </a:lnTo>
                  <a:lnTo>
                    <a:pt x="3172079" y="3085884"/>
                  </a:lnTo>
                  <a:lnTo>
                    <a:pt x="3143631" y="3132772"/>
                  </a:lnTo>
                  <a:lnTo>
                    <a:pt x="3110865" y="3176765"/>
                  </a:lnTo>
                  <a:lnTo>
                    <a:pt x="3073908" y="3217176"/>
                  </a:lnTo>
                  <a:lnTo>
                    <a:pt x="3033521" y="3254146"/>
                  </a:lnTo>
                  <a:lnTo>
                    <a:pt x="2989452" y="3286925"/>
                  </a:lnTo>
                  <a:lnTo>
                    <a:pt x="2942590" y="3315322"/>
                  </a:lnTo>
                  <a:lnTo>
                    <a:pt x="2892679" y="3339439"/>
                  </a:lnTo>
                  <a:lnTo>
                    <a:pt x="2840609" y="3358388"/>
                  </a:lnTo>
                  <a:lnTo>
                    <a:pt x="2785871" y="3372586"/>
                  </a:lnTo>
                  <a:lnTo>
                    <a:pt x="2728975" y="3381197"/>
                  </a:lnTo>
                  <a:lnTo>
                    <a:pt x="2672080" y="3384156"/>
                  </a:lnTo>
                  <a:lnTo>
                    <a:pt x="0" y="3384156"/>
                  </a:lnTo>
                  <a:lnTo>
                    <a:pt x="0" y="568706"/>
                  </a:lnTo>
                  <a:lnTo>
                    <a:pt x="2920" y="511810"/>
                  </a:lnTo>
                  <a:lnTo>
                    <a:pt x="11556" y="455040"/>
                  </a:lnTo>
                  <a:lnTo>
                    <a:pt x="25780" y="400303"/>
                  </a:lnTo>
                  <a:lnTo>
                    <a:pt x="44703" y="348234"/>
                  </a:lnTo>
                  <a:lnTo>
                    <a:pt x="68833" y="298323"/>
                  </a:lnTo>
                  <a:lnTo>
                    <a:pt x="97281" y="251333"/>
                  </a:lnTo>
                  <a:lnTo>
                    <a:pt x="130048" y="207390"/>
                  </a:lnTo>
                  <a:lnTo>
                    <a:pt x="167004" y="167004"/>
                  </a:lnTo>
                  <a:lnTo>
                    <a:pt x="207390" y="130048"/>
                  </a:lnTo>
                  <a:lnTo>
                    <a:pt x="251332" y="97282"/>
                  </a:lnTo>
                  <a:lnTo>
                    <a:pt x="298323" y="68834"/>
                  </a:lnTo>
                  <a:lnTo>
                    <a:pt x="348233" y="44703"/>
                  </a:lnTo>
                  <a:lnTo>
                    <a:pt x="400303" y="25781"/>
                  </a:lnTo>
                  <a:lnTo>
                    <a:pt x="455040" y="11557"/>
                  </a:lnTo>
                  <a:lnTo>
                    <a:pt x="511810" y="2921"/>
                  </a:lnTo>
                  <a:lnTo>
                    <a:pt x="568705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9780" y="446354"/>
            <a:ext cx="4721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3.</a:t>
            </a:r>
            <a:r>
              <a:rPr spc="-20" dirty="0"/>
              <a:t> </a:t>
            </a:r>
            <a:r>
              <a:rPr spc="-25" dirty="0"/>
              <a:t>Real-</a:t>
            </a:r>
            <a:r>
              <a:rPr dirty="0"/>
              <a:t>life</a:t>
            </a:r>
            <a:r>
              <a:rPr spc="30" dirty="0"/>
              <a:t> </a:t>
            </a:r>
            <a:r>
              <a:rPr spc="-10" dirty="0"/>
              <a:t>Interaction: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903" y="784301"/>
            <a:ext cx="1064323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E5496"/>
                </a:solidFill>
              </a:rPr>
              <a:t>Selenium</a:t>
            </a:r>
            <a:r>
              <a:rPr sz="2400" spc="43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Core,</a:t>
            </a:r>
            <a:r>
              <a:rPr sz="2400" spc="47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just</a:t>
            </a:r>
            <a:r>
              <a:rPr sz="2400" spc="44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like</a:t>
            </a:r>
            <a:r>
              <a:rPr sz="2400" spc="459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other</a:t>
            </a:r>
            <a:r>
              <a:rPr sz="2400" spc="45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JavaScript</a:t>
            </a:r>
            <a:r>
              <a:rPr sz="2400" spc="45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codes,</a:t>
            </a:r>
            <a:r>
              <a:rPr sz="2400" spc="45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can</a:t>
            </a:r>
            <a:r>
              <a:rPr sz="2400" spc="440" dirty="0">
                <a:solidFill>
                  <a:srgbClr val="2E5496"/>
                </a:solidFill>
              </a:rPr>
              <a:t> </a:t>
            </a:r>
            <a:r>
              <a:rPr sz="2400" spc="-10" dirty="0">
                <a:solidFill>
                  <a:srgbClr val="2E5496"/>
                </a:solidFill>
              </a:rPr>
              <a:t>access </a:t>
            </a:r>
            <a:r>
              <a:rPr sz="2400" dirty="0">
                <a:solidFill>
                  <a:srgbClr val="2E5496"/>
                </a:solidFill>
              </a:rPr>
              <a:t>disabled</a:t>
            </a:r>
            <a:r>
              <a:rPr sz="2400" spc="-75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elements.</a:t>
            </a:r>
            <a:r>
              <a:rPr sz="2400" spc="-80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In</a:t>
            </a:r>
            <a:r>
              <a:rPr sz="2400" spc="-75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the</a:t>
            </a:r>
            <a:r>
              <a:rPr sz="2400" spc="-70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past,</a:t>
            </a:r>
            <a:r>
              <a:rPr sz="2400" spc="-80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Selenium</a:t>
            </a:r>
            <a:r>
              <a:rPr sz="2400" spc="-70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testers</a:t>
            </a:r>
            <a:r>
              <a:rPr sz="2400" spc="-75" dirty="0">
                <a:solidFill>
                  <a:srgbClr val="2E5496"/>
                </a:solidFill>
              </a:rPr>
              <a:t>  </a:t>
            </a:r>
            <a:r>
              <a:rPr sz="2400" spc="-10" dirty="0">
                <a:solidFill>
                  <a:srgbClr val="2E5496"/>
                </a:solidFill>
              </a:rPr>
              <a:t>complain </a:t>
            </a:r>
            <a:r>
              <a:rPr sz="2400" dirty="0">
                <a:solidFill>
                  <a:srgbClr val="2E5496"/>
                </a:solidFill>
              </a:rPr>
              <a:t>that</a:t>
            </a:r>
            <a:r>
              <a:rPr sz="2400" spc="54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Selenium</a:t>
            </a:r>
            <a:r>
              <a:rPr sz="2400" spc="56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Core</a:t>
            </a:r>
            <a:r>
              <a:rPr sz="2400" spc="55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was</a:t>
            </a:r>
            <a:r>
              <a:rPr sz="2400" spc="55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able</a:t>
            </a:r>
            <a:r>
              <a:rPr sz="2400" spc="55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to</a:t>
            </a:r>
            <a:r>
              <a:rPr sz="2400" spc="54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enter</a:t>
            </a:r>
            <a:r>
              <a:rPr sz="2400" spc="55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values</a:t>
            </a:r>
            <a:r>
              <a:rPr sz="2400" spc="56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to</a:t>
            </a:r>
            <a:r>
              <a:rPr sz="2400" spc="55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a</a:t>
            </a:r>
            <a:r>
              <a:rPr sz="2400" spc="555" dirty="0">
                <a:solidFill>
                  <a:srgbClr val="2E5496"/>
                </a:solidFill>
              </a:rPr>
              <a:t> </a:t>
            </a:r>
            <a:r>
              <a:rPr sz="2400" spc="-10" dirty="0">
                <a:solidFill>
                  <a:srgbClr val="2E5496"/>
                </a:solidFill>
              </a:rPr>
              <a:t>disabled </a:t>
            </a:r>
            <a:r>
              <a:rPr sz="2400" dirty="0">
                <a:solidFill>
                  <a:srgbClr val="2E5496"/>
                </a:solidFill>
              </a:rPr>
              <a:t>text</a:t>
            </a:r>
            <a:r>
              <a:rPr sz="2400" spc="-3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box</a:t>
            </a:r>
            <a:r>
              <a:rPr sz="2400" spc="-3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in</a:t>
            </a:r>
            <a:r>
              <a:rPr sz="2400" spc="-1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their</a:t>
            </a:r>
            <a:r>
              <a:rPr sz="2400" spc="-10" dirty="0">
                <a:solidFill>
                  <a:srgbClr val="2E5496"/>
                </a:solidFill>
              </a:rPr>
              <a:t> tests.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3415" y="2548111"/>
            <a:ext cx="4322883" cy="40790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0802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95"/>
              </a:spcBef>
            </a:pPr>
            <a:r>
              <a:rPr dirty="0"/>
              <a:t>4.</a:t>
            </a:r>
            <a:r>
              <a:rPr spc="-40" dirty="0"/>
              <a:t> </a:t>
            </a:r>
            <a:r>
              <a:rPr spc="-25" dirty="0"/>
              <a:t>API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81655" y="582168"/>
            <a:ext cx="7028815" cy="6012180"/>
            <a:chOff x="2581655" y="582168"/>
            <a:chExt cx="7028815" cy="60121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0198" y="620268"/>
              <a:ext cx="6792045" cy="59359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00705" y="601218"/>
              <a:ext cx="6990715" cy="5974080"/>
            </a:xfrm>
            <a:custGeom>
              <a:avLst/>
              <a:gdLst/>
              <a:ahLst/>
              <a:cxnLst/>
              <a:rect l="l" t="t" r="r" b="b"/>
              <a:pathLst>
                <a:path w="6990715" h="5974080">
                  <a:moveTo>
                    <a:pt x="0" y="5974080"/>
                  </a:moveTo>
                  <a:lnTo>
                    <a:pt x="6990588" y="5974080"/>
                  </a:lnTo>
                  <a:lnTo>
                    <a:pt x="6990588" y="0"/>
                  </a:lnTo>
                  <a:lnTo>
                    <a:pt x="0" y="0"/>
                  </a:lnTo>
                  <a:lnTo>
                    <a:pt x="0" y="5974080"/>
                  </a:lnTo>
                  <a:close/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2063" y="1344548"/>
            <a:ext cx="1036891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190" dirty="0">
                <a:solidFill>
                  <a:srgbClr val="2E5496"/>
                </a:solidFill>
                <a:latin typeface="Verdana"/>
                <a:cs typeface="Verdana"/>
              </a:rPr>
              <a:t> 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RC's</a:t>
            </a:r>
            <a:r>
              <a:rPr sz="2400" b="1" spc="190" dirty="0">
                <a:solidFill>
                  <a:srgbClr val="2E5496"/>
                </a:solidFill>
                <a:latin typeface="Verdana"/>
                <a:cs typeface="Verdana"/>
              </a:rPr>
              <a:t> 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API</a:t>
            </a:r>
            <a:r>
              <a:rPr sz="2400" b="1" spc="195" dirty="0">
                <a:solidFill>
                  <a:srgbClr val="2E5496"/>
                </a:solidFill>
                <a:latin typeface="Verdana"/>
                <a:cs typeface="Verdana"/>
              </a:rPr>
              <a:t> 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190" dirty="0">
                <a:solidFill>
                  <a:srgbClr val="2E5496"/>
                </a:solidFill>
                <a:latin typeface="Verdana"/>
                <a:cs typeface="Verdana"/>
              </a:rPr>
              <a:t> 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more</a:t>
            </a:r>
            <a:r>
              <a:rPr sz="2400" b="1" spc="190" dirty="0">
                <a:solidFill>
                  <a:srgbClr val="2E5496"/>
                </a:solidFill>
                <a:latin typeface="Verdana"/>
                <a:cs typeface="Verdana"/>
              </a:rPr>
              <a:t> 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matured</a:t>
            </a:r>
            <a:r>
              <a:rPr sz="2400" b="1" spc="190" dirty="0">
                <a:solidFill>
                  <a:srgbClr val="2E5496"/>
                </a:solidFill>
                <a:latin typeface="Verdana"/>
                <a:cs typeface="Verdana"/>
              </a:rPr>
              <a:t> 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but</a:t>
            </a:r>
            <a:r>
              <a:rPr sz="2400" b="1" spc="190" dirty="0">
                <a:solidFill>
                  <a:srgbClr val="2E5496"/>
                </a:solidFill>
                <a:latin typeface="Verdana"/>
                <a:cs typeface="Verdana"/>
              </a:rPr>
              <a:t>  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contains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redundancies</a:t>
            </a:r>
            <a:r>
              <a:rPr sz="2400" b="1" spc="1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and</a:t>
            </a:r>
            <a:r>
              <a:rPr sz="2400" b="1" spc="10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often</a:t>
            </a:r>
            <a:r>
              <a:rPr sz="2400" b="1" spc="10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confusing</a:t>
            </a:r>
            <a:r>
              <a:rPr sz="24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commands.</a:t>
            </a:r>
            <a:r>
              <a:rPr sz="2400" b="1" spc="10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For</a:t>
            </a:r>
            <a:r>
              <a:rPr sz="2400" b="1" spc="10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C55A11"/>
                </a:solidFill>
                <a:latin typeface="Verdana"/>
                <a:cs typeface="Verdana"/>
              </a:rPr>
              <a:t>example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,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most</a:t>
            </a:r>
            <a:r>
              <a:rPr sz="2400" b="1" spc="1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of</a:t>
            </a:r>
            <a:r>
              <a:rPr sz="2400" b="1" spc="1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1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time,</a:t>
            </a:r>
            <a:r>
              <a:rPr sz="24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testers</a:t>
            </a:r>
            <a:r>
              <a:rPr sz="24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are</a:t>
            </a:r>
            <a:r>
              <a:rPr sz="2400" b="1" spc="1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confused</a:t>
            </a:r>
            <a:r>
              <a:rPr sz="2400" b="1" spc="1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whether</a:t>
            </a:r>
            <a:r>
              <a:rPr sz="2400" b="1" spc="1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1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use</a:t>
            </a:r>
            <a:r>
              <a:rPr sz="2400" b="1" spc="1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767070"/>
                </a:solidFill>
                <a:latin typeface="Verdana"/>
                <a:cs typeface="Verdana"/>
              </a:rPr>
              <a:t>type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or</a:t>
            </a:r>
            <a:r>
              <a:rPr sz="2400" b="1" spc="17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typeKeys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;</a:t>
            </a:r>
            <a:r>
              <a:rPr sz="2400" b="1" spc="18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or</a:t>
            </a:r>
            <a:r>
              <a:rPr sz="2400" b="1" spc="17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whether</a:t>
            </a:r>
            <a:r>
              <a:rPr sz="2400" b="1" spc="17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18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use</a:t>
            </a:r>
            <a:r>
              <a:rPr sz="2400" b="1" spc="18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click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,</a:t>
            </a:r>
            <a:r>
              <a:rPr sz="2400" b="1" spc="17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mouseDown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,</a:t>
            </a:r>
            <a:r>
              <a:rPr sz="2400" b="1" spc="18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or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mouseDownAt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.</a:t>
            </a:r>
            <a:r>
              <a:rPr sz="2400" b="1" spc="1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Worse,</a:t>
            </a:r>
            <a:r>
              <a:rPr sz="24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different</a:t>
            </a:r>
            <a:r>
              <a:rPr sz="2400" b="1" spc="1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browsers</a:t>
            </a:r>
            <a:r>
              <a:rPr sz="24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interpret</a:t>
            </a:r>
            <a:r>
              <a:rPr sz="24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each</a:t>
            </a:r>
            <a:r>
              <a:rPr sz="2400" b="1" spc="1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of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these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commands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different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ways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too!</a:t>
            </a:r>
            <a:endParaRPr sz="2400">
              <a:latin typeface="Verdana"/>
              <a:cs typeface="Verdana"/>
            </a:endParaRPr>
          </a:p>
          <a:p>
            <a:pPr marL="12700" marR="6350" algn="just">
              <a:lnSpc>
                <a:spcPct val="100000"/>
              </a:lnSpc>
              <a:spcBef>
                <a:spcPts val="288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WebDriver's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API</a:t>
            </a:r>
            <a:r>
              <a:rPr sz="24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simpler</a:t>
            </a:r>
            <a:r>
              <a:rPr sz="2400" b="1" spc="10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than</a:t>
            </a:r>
            <a:r>
              <a:rPr sz="24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1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RC's.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does</a:t>
            </a:r>
            <a:r>
              <a:rPr sz="24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not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contain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redundant</a:t>
            </a:r>
            <a:r>
              <a:rPr sz="2400" b="1" spc="-7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and</a:t>
            </a:r>
            <a:r>
              <a:rPr sz="2400" b="1" spc="-7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confusing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commands.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772" y="426161"/>
            <a:ext cx="39008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5.</a:t>
            </a:r>
            <a:r>
              <a:rPr spc="-85" dirty="0"/>
              <a:t> </a:t>
            </a:r>
            <a:r>
              <a:rPr dirty="0"/>
              <a:t>Browser</a:t>
            </a:r>
            <a:r>
              <a:rPr spc="-65" dirty="0"/>
              <a:t> </a:t>
            </a:r>
            <a:r>
              <a:rPr spc="-10" dirty="0"/>
              <a:t>Support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6172" y="973835"/>
            <a:ext cx="4737368" cy="588187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363" y="829183"/>
            <a:ext cx="10141585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WebDriver</a:t>
            </a:r>
            <a:r>
              <a:rPr sz="2400" b="1" spc="-5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can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support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headless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HtmlUnit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browser</a:t>
            </a:r>
            <a:endParaRPr sz="2400">
              <a:latin typeface="Verdana"/>
              <a:cs typeface="Verdana"/>
            </a:endParaRPr>
          </a:p>
          <a:p>
            <a:pPr marL="12700" marR="7620" algn="just">
              <a:lnSpc>
                <a:spcPct val="100000"/>
              </a:lnSpc>
              <a:spcBef>
                <a:spcPts val="2880"/>
              </a:spcBef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HtmlUnit</a:t>
            </a:r>
            <a:r>
              <a:rPr sz="2400" b="1" spc="4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termed</a:t>
            </a:r>
            <a:r>
              <a:rPr sz="2400" b="1" spc="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as</a:t>
            </a:r>
            <a:r>
              <a:rPr sz="2400" b="1" spc="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"</a:t>
            </a: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headless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"</a:t>
            </a:r>
            <a:r>
              <a:rPr sz="2400" b="1" spc="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because</a:t>
            </a:r>
            <a:r>
              <a:rPr sz="2400" b="1" spc="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an</a:t>
            </a:r>
            <a:r>
              <a:rPr sz="2400" b="1" spc="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invisible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</a:t>
            </a:r>
            <a:r>
              <a:rPr sz="2400" b="1" spc="-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-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GUI-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less.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ct val="100000"/>
              </a:lnSpc>
              <a:spcBef>
                <a:spcPts val="288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1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very</a:t>
            </a:r>
            <a:r>
              <a:rPr sz="2400" b="1" spc="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fast</a:t>
            </a:r>
            <a:r>
              <a:rPr sz="2400" b="1" spc="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</a:t>
            </a:r>
            <a:r>
              <a:rPr sz="2400" b="1" spc="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because</a:t>
            </a:r>
            <a:r>
              <a:rPr sz="2400" b="1" spc="1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no</a:t>
            </a:r>
            <a:r>
              <a:rPr sz="2400" b="1" spc="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time  is</a:t>
            </a:r>
            <a:r>
              <a:rPr sz="2400" b="1" spc="2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spent 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in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waiting</a:t>
            </a:r>
            <a:r>
              <a:rPr sz="2400" b="1" spc="4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for</a:t>
            </a:r>
            <a:r>
              <a:rPr sz="2400" b="1" spc="4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page</a:t>
            </a:r>
            <a:r>
              <a:rPr sz="2400" b="1" spc="4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elements</a:t>
            </a:r>
            <a:r>
              <a:rPr sz="2400" b="1" spc="4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43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load.</a:t>
            </a:r>
            <a:r>
              <a:rPr sz="2400" b="1" spc="4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This</a:t>
            </a:r>
            <a:r>
              <a:rPr sz="2400" b="1" spc="4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accelerates</a:t>
            </a:r>
            <a:r>
              <a:rPr sz="2400" b="1" spc="4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your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test</a:t>
            </a:r>
            <a:r>
              <a:rPr sz="2400" b="1" spc="-8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execution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cycles.</a:t>
            </a:r>
            <a:endParaRPr sz="24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2885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Since</a:t>
            </a:r>
            <a:r>
              <a:rPr sz="2400" b="1" spc="3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409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40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invisible</a:t>
            </a:r>
            <a:r>
              <a:rPr sz="2400" b="1" spc="40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3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40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user,</a:t>
            </a:r>
            <a:r>
              <a:rPr sz="2400" b="1" spc="409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38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can</a:t>
            </a:r>
            <a:r>
              <a:rPr sz="2400" b="1" spc="3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only</a:t>
            </a:r>
            <a:r>
              <a:rPr sz="2400" b="1" spc="40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be</a:t>
            </a:r>
            <a:r>
              <a:rPr sz="2400" b="1" spc="40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controlled</a:t>
            </a:r>
            <a:endParaRPr sz="24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through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automated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means.</a:t>
            </a:r>
            <a:endParaRPr sz="2400">
              <a:latin typeface="Verdana"/>
              <a:cs typeface="Verdana"/>
            </a:endParaRPr>
          </a:p>
          <a:p>
            <a:pPr marL="12700" marR="5715" algn="just">
              <a:lnSpc>
                <a:spcPct val="100000"/>
              </a:lnSpc>
              <a:spcBef>
                <a:spcPts val="2880"/>
              </a:spcBef>
            </a:pP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Selenium</a:t>
            </a:r>
            <a:r>
              <a:rPr sz="2400" b="1" spc="455" dirty="0">
                <a:solidFill>
                  <a:srgbClr val="C55A11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RC</a:t>
            </a:r>
            <a:r>
              <a:rPr sz="2400" b="1" spc="459" dirty="0">
                <a:solidFill>
                  <a:srgbClr val="C55A11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cannot</a:t>
            </a:r>
            <a:r>
              <a:rPr sz="2400" b="1" spc="459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support</a:t>
            </a:r>
            <a:r>
              <a:rPr sz="2400" b="1" spc="44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459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headless</a:t>
            </a:r>
            <a:r>
              <a:rPr sz="2400" b="1" spc="46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HtmlUnit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browser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.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needs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real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,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visible</a:t>
            </a:r>
            <a:r>
              <a:rPr sz="2400" b="1" spc="-1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operate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on.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8351" y="242062"/>
            <a:ext cx="40328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F3863"/>
                </a:solidFill>
              </a:rPr>
              <a:t>Table</a:t>
            </a:r>
            <a:r>
              <a:rPr sz="3200" spc="-75" dirty="0">
                <a:solidFill>
                  <a:srgbClr val="1F3863"/>
                </a:solidFill>
              </a:rPr>
              <a:t> </a:t>
            </a:r>
            <a:r>
              <a:rPr sz="3200" dirty="0">
                <a:solidFill>
                  <a:srgbClr val="1F3863"/>
                </a:solidFill>
              </a:rPr>
              <a:t>of</a:t>
            </a:r>
            <a:r>
              <a:rPr sz="3200" spc="-60" dirty="0">
                <a:solidFill>
                  <a:srgbClr val="1F3863"/>
                </a:solidFill>
              </a:rPr>
              <a:t> </a:t>
            </a:r>
            <a:r>
              <a:rPr sz="3200" spc="-10" dirty="0">
                <a:solidFill>
                  <a:srgbClr val="1F3863"/>
                </a:solidFill>
              </a:rPr>
              <a:t>Contents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37817" y="1034922"/>
            <a:ext cx="8063865" cy="398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265" algn="l"/>
              </a:tabLst>
            </a:pP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What</a:t>
            </a:r>
            <a:r>
              <a:rPr sz="2000" b="1" spc="-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000" b="1" spc="-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WebDriver?</a:t>
            </a:r>
            <a:endParaRPr sz="200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Difference</a:t>
            </a:r>
            <a:r>
              <a:rPr sz="20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between</a:t>
            </a:r>
            <a:r>
              <a:rPr sz="20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0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RC</a:t>
            </a:r>
            <a:r>
              <a:rPr sz="20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and</a:t>
            </a: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Webdriver</a:t>
            </a:r>
            <a:endParaRPr sz="2000">
              <a:latin typeface="Verdana"/>
              <a:cs typeface="Verdana"/>
            </a:endParaRPr>
          </a:p>
          <a:p>
            <a:pPr marL="926465" lvl="1" indent="-456565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Architecture</a:t>
            </a:r>
            <a:endParaRPr sz="2000">
              <a:latin typeface="Verdana"/>
              <a:cs typeface="Verdana"/>
            </a:endParaRPr>
          </a:p>
          <a:p>
            <a:pPr marL="926465" lvl="1" indent="-456565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Speed</a:t>
            </a:r>
            <a:endParaRPr sz="2000">
              <a:latin typeface="Verdana"/>
              <a:cs typeface="Verdana"/>
            </a:endParaRPr>
          </a:p>
          <a:p>
            <a:pPr marL="926465" lvl="1" indent="-456565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Real-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life</a:t>
            </a:r>
            <a:r>
              <a:rPr sz="20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Interaction</a:t>
            </a:r>
            <a:endParaRPr sz="2000">
              <a:latin typeface="Verdana"/>
              <a:cs typeface="Verdana"/>
            </a:endParaRPr>
          </a:p>
          <a:p>
            <a:pPr marL="926465" lvl="1" indent="-456565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000" b="1" spc="-25" dirty="0">
                <a:solidFill>
                  <a:srgbClr val="2E5496"/>
                </a:solidFill>
                <a:latin typeface="Verdana"/>
                <a:cs typeface="Verdana"/>
              </a:rPr>
              <a:t>API</a:t>
            </a:r>
            <a:endParaRPr sz="2000">
              <a:latin typeface="Verdana"/>
              <a:cs typeface="Verdana"/>
            </a:endParaRPr>
          </a:p>
          <a:p>
            <a:pPr marL="926465" lvl="1" indent="-456565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Browser</a:t>
            </a:r>
            <a:r>
              <a:rPr sz="20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Support</a:t>
            </a:r>
            <a:endParaRPr sz="200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spcBef>
                <a:spcPts val="2400"/>
              </a:spcBef>
              <a:buAutoNum type="arabicPeriod"/>
              <a:tabLst>
                <a:tab pos="469265" algn="l"/>
              </a:tabLst>
            </a:pP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Limitations</a:t>
            </a:r>
            <a:r>
              <a:rPr sz="20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of</a:t>
            </a:r>
            <a:r>
              <a:rPr sz="20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WebDriver</a:t>
            </a:r>
            <a:endParaRPr sz="2000">
              <a:latin typeface="Verdana"/>
              <a:cs typeface="Verdana"/>
            </a:endParaRPr>
          </a:p>
          <a:p>
            <a:pPr marL="926465" lvl="1" indent="-456565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WebDriver</a:t>
            </a:r>
            <a:r>
              <a:rPr sz="20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Cannot</a:t>
            </a:r>
            <a:r>
              <a:rPr sz="20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Readily</a:t>
            </a:r>
            <a:r>
              <a:rPr sz="20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Support</a:t>
            </a:r>
            <a:r>
              <a:rPr sz="20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New</a:t>
            </a:r>
            <a:r>
              <a:rPr sz="20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Browsers</a:t>
            </a:r>
            <a:endParaRPr sz="2000">
              <a:latin typeface="Verdana"/>
              <a:cs typeface="Verdana"/>
            </a:endParaRPr>
          </a:p>
          <a:p>
            <a:pPr marL="926465" lvl="1" indent="-456565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0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RC</a:t>
            </a:r>
            <a:r>
              <a:rPr sz="2000" b="1" spc="-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Has</a:t>
            </a:r>
            <a:r>
              <a:rPr sz="2000" b="1" spc="-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Built-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Test</a:t>
            </a:r>
            <a:r>
              <a:rPr sz="20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E5496"/>
                </a:solidFill>
                <a:latin typeface="Verdana"/>
                <a:cs typeface="Verdana"/>
              </a:rPr>
              <a:t>Result</a:t>
            </a:r>
            <a:r>
              <a:rPr sz="20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Generator</a:t>
            </a:r>
            <a:endParaRPr sz="200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spcBef>
                <a:spcPts val="2405"/>
              </a:spcBef>
              <a:buAutoNum type="arabicPeriod"/>
              <a:tabLst>
                <a:tab pos="469265" algn="l"/>
              </a:tabLst>
            </a:pPr>
            <a:r>
              <a:rPr sz="2000" b="1" spc="-10" dirty="0">
                <a:solidFill>
                  <a:srgbClr val="2E5496"/>
                </a:solidFill>
                <a:latin typeface="Verdana"/>
                <a:cs typeface="Verdana"/>
              </a:rPr>
              <a:t>Summary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410" y="1302511"/>
            <a:ext cx="1048321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WebDriver</a:t>
            </a:r>
            <a:r>
              <a:rPr sz="2400" b="1" spc="-6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Cannot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Readily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Support</a:t>
            </a:r>
            <a:r>
              <a:rPr sz="2400" b="1" spc="-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New</a:t>
            </a:r>
            <a:r>
              <a:rPr sz="2400" b="1" spc="-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Browsers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ct val="100000"/>
              </a:lnSpc>
              <a:spcBef>
                <a:spcPts val="288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Remember</a:t>
            </a:r>
            <a:r>
              <a:rPr sz="2400" b="1" spc="4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that</a:t>
            </a:r>
            <a:r>
              <a:rPr sz="2400" b="1" spc="4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WebDriver</a:t>
            </a:r>
            <a:r>
              <a:rPr sz="2400" b="1" spc="4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operates</a:t>
            </a:r>
            <a:r>
              <a:rPr sz="2400" b="1" spc="4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on</a:t>
            </a:r>
            <a:r>
              <a:rPr sz="2400" b="1" spc="4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4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OS</a:t>
            </a:r>
            <a:r>
              <a:rPr sz="2400" b="1" spc="4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level.</a:t>
            </a:r>
            <a:r>
              <a:rPr sz="2400" b="1" spc="4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Also,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remember</a:t>
            </a:r>
            <a:r>
              <a:rPr sz="2400" b="1" spc="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that</a:t>
            </a:r>
            <a:r>
              <a:rPr sz="2400" b="1" spc="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different</a:t>
            </a:r>
            <a:r>
              <a:rPr sz="2400" b="1" spc="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browsers</a:t>
            </a:r>
            <a:r>
              <a:rPr sz="2400" b="1" spc="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communicate</a:t>
            </a:r>
            <a:r>
              <a:rPr sz="2400" b="1" spc="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with</a:t>
            </a:r>
            <a:r>
              <a:rPr sz="2400" b="1" spc="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OS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different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ways.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If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new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comes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out,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may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have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a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different</a:t>
            </a:r>
            <a:r>
              <a:rPr sz="2400" b="1" spc="57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process</a:t>
            </a:r>
            <a:r>
              <a:rPr sz="2400" b="1" spc="57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of</a:t>
            </a:r>
            <a:r>
              <a:rPr sz="2400" b="1" spc="57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communicating</a:t>
            </a:r>
            <a:r>
              <a:rPr sz="2400" b="1" spc="58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with</a:t>
            </a:r>
            <a:r>
              <a:rPr sz="2400" b="1" spc="57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57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OS</a:t>
            </a:r>
            <a:r>
              <a:rPr sz="2400" b="1" spc="58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as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compared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other</a:t>
            </a:r>
            <a:r>
              <a:rPr sz="2400" b="1" spc="12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browsers.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So,</a:t>
            </a:r>
            <a:r>
              <a:rPr sz="2400" b="1" spc="1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12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have</a:t>
            </a:r>
            <a:r>
              <a:rPr sz="2400" b="1" spc="12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1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give</a:t>
            </a:r>
            <a:r>
              <a:rPr sz="2400" b="1" spc="12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the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WebDriver</a:t>
            </a:r>
            <a:r>
              <a:rPr sz="2400" b="1" spc="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team</a:t>
            </a:r>
            <a:r>
              <a:rPr sz="2400" b="1" spc="10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quite</a:t>
            </a:r>
            <a:r>
              <a:rPr sz="2400" b="1" spc="9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some</a:t>
            </a:r>
            <a:r>
              <a:rPr sz="2400" b="1" spc="9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time</a:t>
            </a:r>
            <a:r>
              <a:rPr sz="2400" b="1" spc="1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figure</a:t>
            </a:r>
            <a:r>
              <a:rPr sz="2400" b="1" spc="10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that</a:t>
            </a:r>
            <a:r>
              <a:rPr sz="2400" b="1" spc="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new</a:t>
            </a:r>
            <a:r>
              <a:rPr sz="2400" b="1" spc="8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process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out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before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they</a:t>
            </a:r>
            <a:r>
              <a:rPr sz="2400" b="1" spc="-6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can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implement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on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next</a:t>
            </a:r>
            <a:r>
              <a:rPr sz="2400" b="1" spc="-7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WebDriver release.</a:t>
            </a:r>
            <a:endParaRPr sz="24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2885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RC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Has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Built-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Test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Result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Generator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20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954" y="166192"/>
            <a:ext cx="57448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1F3863"/>
                </a:solidFill>
              </a:rPr>
              <a:t>Limitations</a:t>
            </a:r>
            <a:r>
              <a:rPr sz="3200" spc="-30" dirty="0">
                <a:solidFill>
                  <a:srgbClr val="1F3863"/>
                </a:solidFill>
              </a:rPr>
              <a:t> </a:t>
            </a:r>
            <a:r>
              <a:rPr sz="3200" dirty="0">
                <a:solidFill>
                  <a:srgbClr val="1F3863"/>
                </a:solidFill>
              </a:rPr>
              <a:t>of</a:t>
            </a:r>
            <a:r>
              <a:rPr sz="3200" spc="-20" dirty="0">
                <a:solidFill>
                  <a:srgbClr val="1F3863"/>
                </a:solidFill>
              </a:rPr>
              <a:t> </a:t>
            </a:r>
            <a:r>
              <a:rPr sz="3200" spc="-10" dirty="0">
                <a:solidFill>
                  <a:srgbClr val="1F3863"/>
                </a:solidFill>
              </a:rPr>
              <a:t>WebDriver</a:t>
            </a: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304" y="382270"/>
            <a:ext cx="98590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E5496"/>
                </a:solidFill>
              </a:rPr>
              <a:t>Selenium</a:t>
            </a:r>
            <a:r>
              <a:rPr sz="2400" spc="-5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RC</a:t>
            </a:r>
            <a:r>
              <a:rPr sz="2400" spc="-7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automatically</a:t>
            </a:r>
            <a:r>
              <a:rPr sz="2400" spc="-7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generates</a:t>
            </a:r>
            <a:r>
              <a:rPr sz="2400" spc="-7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an</a:t>
            </a:r>
            <a:r>
              <a:rPr sz="2400" spc="-8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HTML</a:t>
            </a:r>
            <a:r>
              <a:rPr sz="2400" spc="-7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file</a:t>
            </a:r>
            <a:r>
              <a:rPr sz="2400" spc="-5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of</a:t>
            </a:r>
            <a:r>
              <a:rPr sz="2400" spc="-70" dirty="0">
                <a:solidFill>
                  <a:srgbClr val="2E5496"/>
                </a:solidFill>
              </a:rPr>
              <a:t> </a:t>
            </a:r>
            <a:r>
              <a:rPr sz="2400" spc="-20" dirty="0">
                <a:solidFill>
                  <a:srgbClr val="2E5496"/>
                </a:solidFill>
              </a:rPr>
              <a:t>test </a:t>
            </a:r>
            <a:r>
              <a:rPr sz="2400" dirty="0">
                <a:solidFill>
                  <a:srgbClr val="2E5496"/>
                </a:solidFill>
              </a:rPr>
              <a:t>results.</a:t>
            </a:r>
            <a:r>
              <a:rPr sz="2400" spc="-3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The</a:t>
            </a:r>
            <a:r>
              <a:rPr sz="2400" spc="-1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format</a:t>
            </a:r>
            <a:r>
              <a:rPr sz="2400" spc="-3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of</a:t>
            </a:r>
            <a:r>
              <a:rPr sz="2400" spc="-4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the</a:t>
            </a:r>
            <a:r>
              <a:rPr sz="2400" spc="-2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report</a:t>
            </a:r>
            <a:r>
              <a:rPr sz="2400" spc="-3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was</a:t>
            </a:r>
            <a:r>
              <a:rPr sz="2400" spc="-4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pre-set</a:t>
            </a:r>
            <a:r>
              <a:rPr sz="2400" spc="-3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by</a:t>
            </a:r>
            <a:r>
              <a:rPr sz="2400" spc="-4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RC</a:t>
            </a:r>
            <a:r>
              <a:rPr sz="2400" spc="-25" dirty="0">
                <a:solidFill>
                  <a:srgbClr val="2E5496"/>
                </a:solidFill>
              </a:rPr>
              <a:t> </a:t>
            </a:r>
            <a:r>
              <a:rPr sz="2400" spc="-10" dirty="0">
                <a:solidFill>
                  <a:srgbClr val="2E5496"/>
                </a:solidFill>
              </a:rPr>
              <a:t>itself. </a:t>
            </a:r>
            <a:r>
              <a:rPr sz="2400" dirty="0">
                <a:solidFill>
                  <a:srgbClr val="2E5496"/>
                </a:solidFill>
              </a:rPr>
              <a:t>Take</a:t>
            </a:r>
            <a:r>
              <a:rPr sz="2400" spc="-3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a</a:t>
            </a:r>
            <a:r>
              <a:rPr sz="2400" spc="-2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look at</a:t>
            </a:r>
            <a:r>
              <a:rPr sz="2400" spc="-2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an</a:t>
            </a:r>
            <a:r>
              <a:rPr sz="2400" spc="-3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example</a:t>
            </a:r>
            <a:r>
              <a:rPr sz="2400" spc="-2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of</a:t>
            </a:r>
            <a:r>
              <a:rPr sz="2400" spc="-2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this</a:t>
            </a:r>
            <a:r>
              <a:rPr sz="2400" spc="-1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report</a:t>
            </a:r>
            <a:r>
              <a:rPr sz="2400" spc="-35" dirty="0">
                <a:solidFill>
                  <a:srgbClr val="2E5496"/>
                </a:solidFill>
              </a:rPr>
              <a:t> </a:t>
            </a:r>
            <a:r>
              <a:rPr sz="2400" spc="-10" dirty="0">
                <a:solidFill>
                  <a:srgbClr val="2E5496"/>
                </a:solidFill>
              </a:rPr>
              <a:t>below.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4175759" y="1609344"/>
            <a:ext cx="3840479" cy="4968240"/>
            <a:chOff x="4175759" y="1609344"/>
            <a:chExt cx="3840479" cy="49682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3859" y="1647444"/>
              <a:ext cx="3764280" cy="48920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94809" y="1628394"/>
              <a:ext cx="3802379" cy="4930140"/>
            </a:xfrm>
            <a:custGeom>
              <a:avLst/>
              <a:gdLst/>
              <a:ahLst/>
              <a:cxnLst/>
              <a:rect l="l" t="t" r="r" b="b"/>
              <a:pathLst>
                <a:path w="3802379" h="4930140">
                  <a:moveTo>
                    <a:pt x="0" y="4930140"/>
                  </a:moveTo>
                  <a:lnTo>
                    <a:pt x="3802380" y="4930140"/>
                  </a:lnTo>
                  <a:lnTo>
                    <a:pt x="3802380" y="0"/>
                  </a:lnTo>
                  <a:lnTo>
                    <a:pt x="0" y="0"/>
                  </a:lnTo>
                  <a:lnTo>
                    <a:pt x="0" y="4930140"/>
                  </a:lnTo>
                  <a:close/>
                </a:path>
              </a:pathLst>
            </a:custGeom>
            <a:ln w="38100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8392" y="1287271"/>
            <a:ext cx="102768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WebDriver</a:t>
            </a:r>
            <a:r>
              <a:rPr sz="2400" b="1" spc="1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has</a:t>
            </a:r>
            <a:r>
              <a:rPr sz="2400" b="1" spc="12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no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built-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command</a:t>
            </a:r>
            <a:r>
              <a:rPr sz="2400" b="1" spc="1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that</a:t>
            </a:r>
            <a:r>
              <a:rPr sz="2400" b="1" spc="1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automatically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generates</a:t>
            </a:r>
            <a:r>
              <a:rPr sz="2400" b="1" spc="43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4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Test</a:t>
            </a:r>
            <a:r>
              <a:rPr sz="2400" b="1" spc="43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Results</a:t>
            </a:r>
            <a:r>
              <a:rPr sz="2400" b="1" spc="4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File.</a:t>
            </a:r>
            <a:r>
              <a:rPr sz="2400" b="1" spc="43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4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would</a:t>
            </a:r>
            <a:r>
              <a:rPr sz="2400" b="1" spc="4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have</a:t>
            </a:r>
            <a:r>
              <a:rPr sz="2400" b="1" spc="4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4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rely</a:t>
            </a:r>
            <a:r>
              <a:rPr sz="2400" b="1" spc="4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on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your</a:t>
            </a:r>
            <a:r>
              <a:rPr sz="2400" b="1" spc="5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IDE's</a:t>
            </a:r>
            <a:r>
              <a:rPr sz="2400" b="1" spc="-11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output</a:t>
            </a:r>
            <a:r>
              <a:rPr sz="2400" b="1" spc="-1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window,</a:t>
            </a:r>
            <a:r>
              <a:rPr sz="2400" b="1" spc="-1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or</a:t>
            </a:r>
            <a:r>
              <a:rPr sz="2400" b="1" spc="-10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design</a:t>
            </a:r>
            <a:r>
              <a:rPr sz="2400" b="1" spc="-1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1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report</a:t>
            </a:r>
            <a:r>
              <a:rPr sz="2400" b="1" spc="-1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yourself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using</a:t>
            </a:r>
            <a:r>
              <a:rPr sz="2400" b="1" spc="40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4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capabilities</a:t>
            </a:r>
            <a:r>
              <a:rPr sz="2400" b="1" spc="43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of</a:t>
            </a:r>
            <a:r>
              <a:rPr sz="2400" b="1" spc="4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your</a:t>
            </a:r>
            <a:r>
              <a:rPr sz="2400" b="1" spc="4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programming</a:t>
            </a:r>
            <a:r>
              <a:rPr sz="2400" b="1" spc="4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language</a:t>
            </a:r>
            <a:r>
              <a:rPr sz="2400" b="1" spc="4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and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store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as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text,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HTML,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etc.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609" y="954150"/>
            <a:ext cx="10160000" cy="514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8630" marR="6985" indent="-456565" algn="just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469900" algn="l"/>
              </a:tabLst>
            </a:pP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WebDriver</a:t>
            </a:r>
            <a:r>
              <a:rPr sz="2800" b="1" spc="17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is</a:t>
            </a:r>
            <a:r>
              <a:rPr sz="2800" b="1" spc="18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</a:t>
            </a:r>
            <a:r>
              <a:rPr sz="2800" b="1" spc="1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tool</a:t>
            </a:r>
            <a:r>
              <a:rPr sz="2800" b="1" spc="18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for</a:t>
            </a:r>
            <a:r>
              <a:rPr sz="2800" b="1" spc="18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testing</a:t>
            </a:r>
            <a:r>
              <a:rPr sz="2800" b="1" spc="1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web</a:t>
            </a:r>
            <a:r>
              <a:rPr sz="2800" b="1" spc="18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applications</a:t>
            </a:r>
            <a:r>
              <a:rPr sz="2800" b="1" spc="1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across</a:t>
            </a:r>
            <a:r>
              <a:rPr sz="2800" b="1" spc="1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different 	browsers</a:t>
            </a:r>
            <a:r>
              <a:rPr sz="2800" b="1" spc="-8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using</a:t>
            </a:r>
            <a:r>
              <a:rPr sz="2800" b="1" spc="-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different</a:t>
            </a:r>
            <a:r>
              <a:rPr sz="2800" b="1" spc="-6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programming</a:t>
            </a:r>
            <a:r>
              <a:rPr sz="2800" b="1" spc="-5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languages.</a:t>
            </a:r>
            <a:endParaRPr sz="2800">
              <a:latin typeface="Calibri"/>
              <a:cs typeface="Calibri"/>
            </a:endParaRPr>
          </a:p>
          <a:p>
            <a:pPr marL="468630" marR="5080" indent="-456565" algn="just">
              <a:lnSpc>
                <a:spcPct val="100000"/>
              </a:lnSpc>
              <a:spcBef>
                <a:spcPts val="3360"/>
              </a:spcBef>
              <a:buFont typeface="Wingdings"/>
              <a:buChar char=""/>
              <a:tabLst>
                <a:tab pos="469900" algn="l"/>
              </a:tabLst>
            </a:pP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You</a:t>
            </a:r>
            <a:r>
              <a:rPr sz="2800" b="1" spc="509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are</a:t>
            </a:r>
            <a:r>
              <a:rPr sz="2800" b="1" spc="52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now</a:t>
            </a:r>
            <a:r>
              <a:rPr sz="2800" b="1" spc="52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able</a:t>
            </a:r>
            <a:r>
              <a:rPr sz="2800" b="1" spc="52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to</a:t>
            </a:r>
            <a:r>
              <a:rPr sz="2800" b="1" spc="509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make</a:t>
            </a:r>
            <a:r>
              <a:rPr sz="2800" b="1" spc="52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powerful</a:t>
            </a:r>
            <a:r>
              <a:rPr sz="2800" b="1" spc="52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tests</a:t>
            </a:r>
            <a:r>
              <a:rPr sz="2800" b="1" spc="52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because</a:t>
            </a:r>
            <a:r>
              <a:rPr sz="2800" b="1" spc="52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55A11"/>
                </a:solidFill>
                <a:latin typeface="Calibri"/>
                <a:cs typeface="Calibri"/>
              </a:rPr>
              <a:t>WebDriver 	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allows</a:t>
            </a:r>
            <a:r>
              <a:rPr sz="2800" b="1" spc="59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you</a:t>
            </a:r>
            <a:r>
              <a:rPr sz="2800" b="1" spc="58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to</a:t>
            </a:r>
            <a:r>
              <a:rPr sz="2800" b="1" spc="59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use</a:t>
            </a:r>
            <a:r>
              <a:rPr sz="2800" b="1" spc="6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</a:t>
            </a:r>
            <a:r>
              <a:rPr sz="2800" b="1" spc="59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67070"/>
                </a:solidFill>
                <a:latin typeface="Calibri"/>
                <a:cs typeface="Calibri"/>
              </a:rPr>
              <a:t>programming</a:t>
            </a:r>
            <a:r>
              <a:rPr sz="2800" b="1" spc="59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67070"/>
                </a:solidFill>
                <a:latin typeface="Calibri"/>
                <a:cs typeface="Calibri"/>
              </a:rPr>
              <a:t>language</a:t>
            </a:r>
            <a:r>
              <a:rPr sz="2800" b="1" spc="595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67070"/>
                </a:solidFill>
                <a:latin typeface="Calibri"/>
                <a:cs typeface="Calibri"/>
              </a:rPr>
              <a:t>of</a:t>
            </a:r>
            <a:r>
              <a:rPr sz="2800" b="1" spc="61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67070"/>
                </a:solidFill>
                <a:latin typeface="Calibri"/>
                <a:cs typeface="Calibri"/>
              </a:rPr>
              <a:t>your</a:t>
            </a:r>
            <a:r>
              <a:rPr sz="2800" b="1" spc="59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67070"/>
                </a:solidFill>
                <a:latin typeface="Calibri"/>
                <a:cs typeface="Calibri"/>
              </a:rPr>
              <a:t>choice</a:t>
            </a:r>
            <a:r>
              <a:rPr sz="2800" b="1" spc="600" dirty="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2E5496"/>
                </a:solidFill>
                <a:latin typeface="Calibri"/>
                <a:cs typeface="Calibri"/>
              </a:rPr>
              <a:t>in 	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designing</a:t>
            </a:r>
            <a:r>
              <a:rPr sz="2800" b="1" spc="-8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your</a:t>
            </a:r>
            <a:r>
              <a:rPr sz="2800" b="1" spc="-1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tests.</a:t>
            </a:r>
            <a:endParaRPr sz="2800">
              <a:latin typeface="Calibri"/>
              <a:cs typeface="Calibri"/>
            </a:endParaRPr>
          </a:p>
          <a:p>
            <a:pPr marL="468630" marR="9525" indent="-456565" algn="just">
              <a:lnSpc>
                <a:spcPct val="100000"/>
              </a:lnSpc>
              <a:spcBef>
                <a:spcPts val="3365"/>
              </a:spcBef>
              <a:buFont typeface="Wingdings"/>
              <a:buChar char=""/>
              <a:tabLst>
                <a:tab pos="469900" algn="l"/>
              </a:tabLst>
            </a:pP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WebDriver</a:t>
            </a:r>
            <a:r>
              <a:rPr sz="2800" b="1" spc="68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is</a:t>
            </a:r>
            <a:r>
              <a:rPr sz="2800" b="1" spc="69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faster</a:t>
            </a:r>
            <a:r>
              <a:rPr sz="2800" b="1" spc="69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than</a:t>
            </a:r>
            <a:r>
              <a:rPr sz="2800" b="1" spc="30" dirty="0">
                <a:solidFill>
                  <a:srgbClr val="2E5496"/>
                </a:solidFill>
                <a:latin typeface="Calibri"/>
                <a:cs typeface="Calibri"/>
              </a:rPr>
              <a:t> 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Selenium</a:t>
            </a:r>
            <a:r>
              <a:rPr sz="2800" b="1" spc="35" dirty="0">
                <a:solidFill>
                  <a:srgbClr val="2E5496"/>
                </a:solidFill>
                <a:latin typeface="Calibri"/>
                <a:cs typeface="Calibri"/>
              </a:rPr>
              <a:t> 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RC</a:t>
            </a:r>
            <a:r>
              <a:rPr sz="2800" b="1" spc="68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because</a:t>
            </a:r>
            <a:r>
              <a:rPr sz="2800" b="1" spc="69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of</a:t>
            </a:r>
            <a:r>
              <a:rPr sz="2800" b="1" spc="30" dirty="0">
                <a:solidFill>
                  <a:srgbClr val="2E5496"/>
                </a:solidFill>
                <a:latin typeface="Calibri"/>
                <a:cs typeface="Calibri"/>
              </a:rPr>
              <a:t> 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its</a:t>
            </a:r>
            <a:r>
              <a:rPr sz="2800" b="1" spc="69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simpler 	architecture.</a:t>
            </a:r>
            <a:endParaRPr sz="2800">
              <a:latin typeface="Calibri"/>
              <a:cs typeface="Calibri"/>
            </a:endParaRPr>
          </a:p>
          <a:p>
            <a:pPr marL="468630" marR="5080" indent="-456565" algn="just">
              <a:lnSpc>
                <a:spcPct val="100000"/>
              </a:lnSpc>
              <a:spcBef>
                <a:spcPts val="3360"/>
              </a:spcBef>
              <a:buFont typeface="Wingdings"/>
              <a:buChar char=""/>
              <a:tabLst>
                <a:tab pos="469900" algn="l"/>
              </a:tabLst>
            </a:pPr>
            <a:r>
              <a:rPr sz="2800" b="1" spc="-10" dirty="0">
                <a:solidFill>
                  <a:srgbClr val="C55A11"/>
                </a:solidFill>
                <a:latin typeface="Calibri"/>
                <a:cs typeface="Calibri"/>
              </a:rPr>
              <a:t>WebDriver</a:t>
            </a:r>
            <a:r>
              <a:rPr sz="2800" b="1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directly</a:t>
            </a:r>
            <a:r>
              <a:rPr sz="2800" b="1" spc="-2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talks</a:t>
            </a:r>
            <a:r>
              <a:rPr sz="2800" b="1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to</a:t>
            </a:r>
            <a:r>
              <a:rPr sz="2800" b="1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browser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while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Selenium</a:t>
            </a:r>
            <a:r>
              <a:rPr sz="2800" b="1" spc="-2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RC</a:t>
            </a:r>
            <a:r>
              <a:rPr sz="2800" b="1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needs 	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2800" b="1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help</a:t>
            </a:r>
            <a:r>
              <a:rPr sz="2800" b="1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of</a:t>
            </a:r>
            <a:r>
              <a:rPr sz="2800" b="1" spc="-4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2800" b="1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RC</a:t>
            </a:r>
            <a:r>
              <a:rPr sz="2800" b="1" spc="-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Server</a:t>
            </a:r>
            <a:r>
              <a:rPr sz="2800" b="1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in</a:t>
            </a:r>
            <a:r>
              <a:rPr sz="2800" b="1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order</a:t>
            </a:r>
            <a:r>
              <a:rPr sz="2800" b="1" spc="-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to</a:t>
            </a:r>
            <a:r>
              <a:rPr sz="2800" b="1" spc="-5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do</a:t>
            </a:r>
            <a:r>
              <a:rPr sz="2800" b="1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2E5496"/>
                </a:solidFill>
                <a:latin typeface="Calibri"/>
                <a:cs typeface="Calibri"/>
              </a:rPr>
              <a:t>so.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23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3640" y="239395"/>
            <a:ext cx="22053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1F3863"/>
                </a:solidFill>
              </a:rPr>
              <a:t>Summary</a:t>
            </a:r>
            <a:endParaRPr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545" y="2510993"/>
            <a:ext cx="7268209" cy="211709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90395" marR="1884045" algn="ctr">
              <a:lnSpc>
                <a:spcPts val="5290"/>
              </a:lnSpc>
              <a:spcBef>
                <a:spcPts val="765"/>
              </a:spcBef>
            </a:pPr>
            <a:r>
              <a:rPr sz="4900" spc="-10" dirty="0">
                <a:solidFill>
                  <a:srgbClr val="1F3863"/>
                </a:solidFill>
              </a:rPr>
              <a:t>Download </a:t>
            </a:r>
            <a:r>
              <a:rPr sz="4900" spc="-50" dirty="0">
                <a:solidFill>
                  <a:srgbClr val="1F3863"/>
                </a:solidFill>
              </a:rPr>
              <a:t>&amp;</a:t>
            </a:r>
            <a:endParaRPr sz="4900"/>
          </a:p>
          <a:p>
            <a:pPr algn="ctr">
              <a:lnSpc>
                <a:spcPts val="5220"/>
              </a:lnSpc>
            </a:pPr>
            <a:r>
              <a:rPr sz="4900" dirty="0">
                <a:solidFill>
                  <a:srgbClr val="1F3863"/>
                </a:solidFill>
              </a:rPr>
              <a:t>Configure</a:t>
            </a:r>
            <a:r>
              <a:rPr sz="4900" spc="-150" dirty="0">
                <a:solidFill>
                  <a:srgbClr val="1F3863"/>
                </a:solidFill>
              </a:rPr>
              <a:t> </a:t>
            </a:r>
            <a:r>
              <a:rPr sz="4900" spc="-10" dirty="0">
                <a:solidFill>
                  <a:srgbClr val="1F3863"/>
                </a:solidFill>
              </a:rPr>
              <a:t>Webdriver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2308" y="1193291"/>
            <a:ext cx="1167384" cy="10881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5786" y="1384172"/>
            <a:ext cx="9595485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</a:tabLst>
            </a:pP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Install</a:t>
            </a:r>
            <a:r>
              <a:rPr sz="2400" b="1" spc="-9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Selenium</a:t>
            </a:r>
            <a:r>
              <a:rPr sz="2400" b="1" spc="-6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C55A11"/>
                </a:solidFill>
                <a:latin typeface="Verdana"/>
                <a:cs typeface="Verdana"/>
              </a:rPr>
              <a:t>Python</a:t>
            </a:r>
            <a:endParaRPr sz="2400">
              <a:latin typeface="Verdana"/>
              <a:cs typeface="Verdana"/>
            </a:endParaRPr>
          </a:p>
          <a:p>
            <a:pPr marL="926465" lvl="1" indent="-457200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Download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&amp;</a:t>
            </a:r>
            <a:r>
              <a:rPr sz="2400" b="1" spc="-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Install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Python</a:t>
            </a:r>
            <a:endParaRPr sz="2400">
              <a:latin typeface="Verdana"/>
              <a:cs typeface="Verdana"/>
            </a:endParaRPr>
          </a:p>
          <a:p>
            <a:pPr marL="926465" lvl="1" indent="-457200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Install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Selenium-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WebDriver</a:t>
            </a:r>
            <a:r>
              <a:rPr sz="2400" b="1" spc="-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for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Python</a:t>
            </a:r>
            <a:endParaRPr sz="2400">
              <a:latin typeface="Verdana"/>
              <a:cs typeface="Verdana"/>
            </a:endParaRPr>
          </a:p>
          <a:p>
            <a:pPr marL="926465" marR="5080" lvl="1" indent="-457200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Your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target</a:t>
            </a:r>
            <a:r>
              <a:rPr sz="2400" b="1" spc="-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browses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are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installed,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such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as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Chrome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and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Firefox</a:t>
            </a:r>
            <a:endParaRPr sz="240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spcBef>
                <a:spcPts val="2880"/>
              </a:spcBef>
              <a:buAutoNum type="arabicPeriod"/>
              <a:tabLst>
                <a:tab pos="469265" algn="l"/>
              </a:tabLst>
            </a:pP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Cross</a:t>
            </a:r>
            <a:r>
              <a:rPr sz="2400" b="1" spc="-8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browser</a:t>
            </a:r>
            <a:r>
              <a:rPr sz="2400" b="1" spc="-8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C55A11"/>
                </a:solidFill>
                <a:latin typeface="Verdana"/>
                <a:cs typeface="Verdana"/>
              </a:rPr>
              <a:t>testing</a:t>
            </a:r>
            <a:endParaRPr sz="2400">
              <a:latin typeface="Verdana"/>
              <a:cs typeface="Verdana"/>
            </a:endParaRPr>
          </a:p>
          <a:p>
            <a:pPr marL="926465" lvl="1" indent="-457200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Chrome</a:t>
            </a:r>
            <a:endParaRPr sz="2400">
              <a:latin typeface="Verdana"/>
              <a:cs typeface="Verdana"/>
            </a:endParaRPr>
          </a:p>
          <a:p>
            <a:pPr marL="926465" lvl="1" indent="-457200">
              <a:lnSpc>
                <a:spcPct val="100000"/>
              </a:lnSpc>
              <a:buFont typeface="Wingdings"/>
              <a:buChar char=""/>
              <a:tabLst>
                <a:tab pos="926465" algn="l"/>
              </a:tabLst>
            </a:pP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Firefox</a:t>
            </a:r>
            <a:endParaRPr sz="2400">
              <a:latin typeface="Verdana"/>
              <a:cs typeface="Verdana"/>
            </a:endParaRPr>
          </a:p>
          <a:p>
            <a:pPr marL="926465" lvl="1" indent="-4572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926465" algn="l"/>
              </a:tabLst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Internet</a:t>
            </a:r>
            <a:r>
              <a:rPr sz="2400" b="1" spc="-9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Explorer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25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0063" y="173482"/>
            <a:ext cx="40328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F3863"/>
                </a:solidFill>
              </a:rPr>
              <a:t>Table</a:t>
            </a:r>
            <a:r>
              <a:rPr sz="3200" spc="-75" dirty="0">
                <a:solidFill>
                  <a:srgbClr val="1F3863"/>
                </a:solidFill>
              </a:rPr>
              <a:t> </a:t>
            </a:r>
            <a:r>
              <a:rPr sz="3200" dirty="0">
                <a:solidFill>
                  <a:srgbClr val="1F3863"/>
                </a:solidFill>
              </a:rPr>
              <a:t>of</a:t>
            </a:r>
            <a:r>
              <a:rPr sz="3200" spc="-60" dirty="0">
                <a:solidFill>
                  <a:srgbClr val="1F3863"/>
                </a:solidFill>
              </a:rPr>
              <a:t> </a:t>
            </a:r>
            <a:r>
              <a:rPr sz="3200" spc="-10" dirty="0">
                <a:solidFill>
                  <a:srgbClr val="1F3863"/>
                </a:solidFill>
              </a:rPr>
              <a:t>Contents</a:t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9910" y="189738"/>
            <a:ext cx="59556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F3863"/>
                </a:solidFill>
              </a:rPr>
              <a:t>1.Install</a:t>
            </a:r>
            <a:r>
              <a:rPr sz="3200" spc="-85" dirty="0">
                <a:solidFill>
                  <a:srgbClr val="1F3863"/>
                </a:solidFill>
              </a:rPr>
              <a:t> </a:t>
            </a:r>
            <a:r>
              <a:rPr sz="3200" dirty="0">
                <a:solidFill>
                  <a:srgbClr val="1F3863"/>
                </a:solidFill>
              </a:rPr>
              <a:t>Selenium</a:t>
            </a:r>
            <a:r>
              <a:rPr sz="3200" spc="-85" dirty="0">
                <a:solidFill>
                  <a:srgbClr val="1F3863"/>
                </a:solidFill>
              </a:rPr>
              <a:t> </a:t>
            </a:r>
            <a:r>
              <a:rPr sz="3200" spc="-10" dirty="0">
                <a:solidFill>
                  <a:srgbClr val="1F3863"/>
                </a:solidFill>
              </a:rPr>
              <a:t>Python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26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6606" rIns="0" bIns="0" rtlCol="0">
            <a:spAutoFit/>
          </a:bodyPr>
          <a:lstStyle/>
          <a:p>
            <a:pPr marL="350520">
              <a:lnSpc>
                <a:spcPct val="100000"/>
              </a:lnSpc>
              <a:spcBef>
                <a:spcPts val="95"/>
              </a:spcBef>
            </a:pPr>
            <a:r>
              <a:rPr dirty="0"/>
              <a:t>1.Download</a:t>
            </a:r>
            <a:r>
              <a:rPr spc="-85" dirty="0"/>
              <a:t> </a:t>
            </a:r>
            <a:r>
              <a:rPr dirty="0"/>
              <a:t>and</a:t>
            </a:r>
            <a:r>
              <a:rPr spc="-110" dirty="0"/>
              <a:t> </a:t>
            </a:r>
            <a:r>
              <a:rPr dirty="0"/>
              <a:t>install</a:t>
            </a:r>
            <a:r>
              <a:rPr spc="-85" dirty="0"/>
              <a:t> </a:t>
            </a:r>
            <a:r>
              <a:rPr spc="-10" dirty="0"/>
              <a:t>Python</a:t>
            </a:r>
          </a:p>
          <a:p>
            <a:pPr marL="350520" marR="5080">
              <a:lnSpc>
                <a:spcPct val="100000"/>
              </a:lnSpc>
              <a:spcBef>
                <a:spcPts val="2890"/>
              </a:spcBef>
            </a:pPr>
            <a:r>
              <a:rPr sz="2400" dirty="0">
                <a:solidFill>
                  <a:srgbClr val="000000"/>
                </a:solidFill>
              </a:rPr>
              <a:t>Download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latest</a:t>
            </a:r>
            <a:r>
              <a:rPr sz="2400" spc="-6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python</a:t>
            </a:r>
            <a:r>
              <a:rPr sz="2400" spc="-6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version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spc="-20" dirty="0">
                <a:solidFill>
                  <a:srgbClr val="000000"/>
                </a:solidFill>
              </a:rPr>
              <a:t>from 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https://www.python.org/downloads/</a:t>
            </a:r>
            <a:r>
              <a:rPr sz="2400" spc="-90" dirty="0">
                <a:solidFill>
                  <a:srgbClr val="0462C1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and</a:t>
            </a:r>
            <a:r>
              <a:rPr sz="2400" spc="-6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run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6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installer.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6641" y="537945"/>
            <a:ext cx="9376430" cy="5820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88" y="3221644"/>
            <a:ext cx="11023107" cy="8734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7095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95"/>
              </a:spcBef>
            </a:pPr>
            <a:r>
              <a:rPr dirty="0"/>
              <a:t>2.</a:t>
            </a:r>
            <a:r>
              <a:rPr spc="-80" dirty="0"/>
              <a:t> </a:t>
            </a:r>
            <a:r>
              <a:rPr dirty="0"/>
              <a:t>Install</a:t>
            </a:r>
            <a:r>
              <a:rPr spc="-35" dirty="0"/>
              <a:t> </a:t>
            </a:r>
            <a:r>
              <a:rPr spc="-25" dirty="0"/>
              <a:t>Selenium-</a:t>
            </a:r>
            <a:r>
              <a:rPr dirty="0"/>
              <a:t>WebDriver</a:t>
            </a:r>
            <a:r>
              <a:rPr spc="-15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spc="-10" dirty="0"/>
              <a:t>Python.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28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019657" y="1791080"/>
            <a:ext cx="96278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PIP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package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manager</a:t>
            </a:r>
            <a:r>
              <a:rPr sz="2400" b="1" spc="-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for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Python.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PIP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comes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with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Python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installer,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run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command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below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upgrade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to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latest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PIP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version.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1069" y="3295650"/>
            <a:ext cx="10681970" cy="730250"/>
          </a:xfrm>
          <a:prstGeom prst="rect">
            <a:avLst/>
          </a:prstGeom>
          <a:solidFill>
            <a:srgbClr val="FFFFFF"/>
          </a:solidFill>
          <a:ln w="38100">
            <a:solidFill>
              <a:srgbClr val="FFD966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400"/>
              </a:spcBef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&gt;</a:t>
            </a:r>
            <a:r>
              <a:rPr sz="2400" b="1" spc="-1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python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 -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m</a:t>
            </a:r>
            <a:r>
              <a:rPr sz="2400" b="1" spc="-2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pip</a:t>
            </a:r>
            <a:r>
              <a:rPr sz="2400" b="1" spc="-2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install</a:t>
            </a:r>
            <a:r>
              <a:rPr sz="2400" b="1" spc="-1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--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upgrade</a:t>
            </a:r>
            <a:r>
              <a:rPr sz="2400" b="1" spc="-4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767070"/>
                </a:solidFill>
                <a:latin typeface="Verdana"/>
                <a:cs typeface="Verdana"/>
              </a:rPr>
              <a:t>pip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439" y="935713"/>
            <a:ext cx="11180445" cy="4859020"/>
            <a:chOff x="504439" y="935713"/>
            <a:chExt cx="11180445" cy="4859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439" y="935713"/>
              <a:ext cx="11180073" cy="485855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8941" y="1049273"/>
              <a:ext cx="10835640" cy="4636135"/>
            </a:xfrm>
            <a:custGeom>
              <a:avLst/>
              <a:gdLst/>
              <a:ahLst/>
              <a:cxnLst/>
              <a:rect l="l" t="t" r="r" b="b"/>
              <a:pathLst>
                <a:path w="10835640" h="4636135">
                  <a:moveTo>
                    <a:pt x="10835640" y="0"/>
                  </a:moveTo>
                  <a:lnTo>
                    <a:pt x="0" y="0"/>
                  </a:lnTo>
                  <a:lnTo>
                    <a:pt x="0" y="4636008"/>
                  </a:lnTo>
                  <a:lnTo>
                    <a:pt x="10835640" y="4636008"/>
                  </a:lnTo>
                  <a:lnTo>
                    <a:pt x="10835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8941" y="1049273"/>
              <a:ext cx="10835640" cy="4636135"/>
            </a:xfrm>
            <a:custGeom>
              <a:avLst/>
              <a:gdLst/>
              <a:ahLst/>
              <a:cxnLst/>
              <a:rect l="l" t="t" r="r" b="b"/>
              <a:pathLst>
                <a:path w="10835640" h="4636135">
                  <a:moveTo>
                    <a:pt x="0" y="4636008"/>
                  </a:moveTo>
                  <a:lnTo>
                    <a:pt x="10835640" y="4636008"/>
                  </a:lnTo>
                  <a:lnTo>
                    <a:pt x="10835640" y="0"/>
                  </a:lnTo>
                  <a:lnTo>
                    <a:pt x="0" y="0"/>
                  </a:lnTo>
                  <a:lnTo>
                    <a:pt x="0" y="4636008"/>
                  </a:lnTo>
                  <a:close/>
                </a:path>
              </a:pathLst>
            </a:custGeom>
            <a:ln w="38100">
              <a:solidFill>
                <a:srgbClr val="F4B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21157" rIns="0" bIns="0" rtlCol="0">
            <a:spAutoFit/>
          </a:bodyPr>
          <a:lstStyle/>
          <a:p>
            <a:pPr marL="210820" marR="3996054">
              <a:lnSpc>
                <a:spcPct val="150000"/>
              </a:lnSpc>
              <a:spcBef>
                <a:spcPts val="100"/>
              </a:spcBef>
            </a:pPr>
            <a:r>
              <a:rPr sz="2000" spc="-10" dirty="0">
                <a:solidFill>
                  <a:srgbClr val="767070"/>
                </a:solidFill>
              </a:rPr>
              <a:t>C:\Users\Administrator&gt;pip3</a:t>
            </a:r>
            <a:r>
              <a:rPr sz="2000" spc="-55" dirty="0">
                <a:solidFill>
                  <a:srgbClr val="767070"/>
                </a:solidFill>
              </a:rPr>
              <a:t> </a:t>
            </a:r>
            <a:r>
              <a:rPr sz="2000" dirty="0">
                <a:solidFill>
                  <a:srgbClr val="767070"/>
                </a:solidFill>
              </a:rPr>
              <a:t>install</a:t>
            </a:r>
            <a:r>
              <a:rPr sz="2000" spc="-10" dirty="0">
                <a:solidFill>
                  <a:srgbClr val="767070"/>
                </a:solidFill>
              </a:rPr>
              <a:t> selenium </a:t>
            </a:r>
            <a:r>
              <a:rPr sz="2000" dirty="0">
                <a:solidFill>
                  <a:srgbClr val="767070"/>
                </a:solidFill>
              </a:rPr>
              <a:t>Collecting</a:t>
            </a:r>
            <a:r>
              <a:rPr sz="2000" spc="-60" dirty="0">
                <a:solidFill>
                  <a:srgbClr val="767070"/>
                </a:solidFill>
              </a:rPr>
              <a:t> </a:t>
            </a:r>
            <a:r>
              <a:rPr sz="2000" spc="-10" dirty="0">
                <a:solidFill>
                  <a:srgbClr val="767070"/>
                </a:solidFill>
              </a:rPr>
              <a:t>selenium</a:t>
            </a:r>
            <a:endParaRPr sz="2000"/>
          </a:p>
          <a:p>
            <a:pPr marL="21082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767070"/>
                </a:solidFill>
              </a:rPr>
              <a:t>Downloading</a:t>
            </a:r>
            <a:r>
              <a:rPr sz="2000" spc="20" dirty="0">
                <a:solidFill>
                  <a:srgbClr val="767070"/>
                </a:solidFill>
              </a:rPr>
              <a:t> </a:t>
            </a:r>
            <a:r>
              <a:rPr sz="2000" spc="-10" dirty="0">
                <a:solidFill>
                  <a:srgbClr val="767070"/>
                </a:solidFill>
              </a:rPr>
              <a:t>selenium-</a:t>
            </a:r>
            <a:r>
              <a:rPr sz="2000" spc="-20" dirty="0">
                <a:solidFill>
                  <a:srgbClr val="767070"/>
                </a:solidFill>
              </a:rPr>
              <a:t>3.141.0-</a:t>
            </a:r>
            <a:r>
              <a:rPr sz="2000" spc="-10" dirty="0">
                <a:solidFill>
                  <a:srgbClr val="767070"/>
                </a:solidFill>
              </a:rPr>
              <a:t>py2.py3-none-</a:t>
            </a:r>
            <a:r>
              <a:rPr sz="2000" dirty="0">
                <a:solidFill>
                  <a:srgbClr val="767070"/>
                </a:solidFill>
              </a:rPr>
              <a:t>any.whl</a:t>
            </a:r>
            <a:r>
              <a:rPr sz="2000" spc="35" dirty="0">
                <a:solidFill>
                  <a:srgbClr val="767070"/>
                </a:solidFill>
              </a:rPr>
              <a:t> </a:t>
            </a:r>
            <a:r>
              <a:rPr sz="2000" spc="-10" dirty="0">
                <a:solidFill>
                  <a:srgbClr val="767070"/>
                </a:solidFill>
              </a:rPr>
              <a:t>(904kB)</a:t>
            </a:r>
            <a:endParaRPr sz="2000"/>
          </a:p>
          <a:p>
            <a:pPr marL="21082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767070"/>
                </a:solidFill>
              </a:rPr>
              <a:t>100%</a:t>
            </a:r>
            <a:r>
              <a:rPr sz="2000" spc="-75" dirty="0">
                <a:solidFill>
                  <a:srgbClr val="767070"/>
                </a:solidFill>
              </a:rPr>
              <a:t> </a:t>
            </a:r>
            <a:r>
              <a:rPr sz="2000" dirty="0">
                <a:solidFill>
                  <a:srgbClr val="767070"/>
                </a:solidFill>
              </a:rPr>
              <a:t>|################################|</a:t>
            </a:r>
            <a:r>
              <a:rPr sz="2000" spc="-105" dirty="0">
                <a:solidFill>
                  <a:srgbClr val="767070"/>
                </a:solidFill>
              </a:rPr>
              <a:t> </a:t>
            </a:r>
            <a:r>
              <a:rPr sz="2000" dirty="0">
                <a:solidFill>
                  <a:srgbClr val="767070"/>
                </a:solidFill>
              </a:rPr>
              <a:t>911kB</a:t>
            </a:r>
            <a:r>
              <a:rPr sz="2000" spc="-85" dirty="0">
                <a:solidFill>
                  <a:srgbClr val="767070"/>
                </a:solidFill>
              </a:rPr>
              <a:t> </a:t>
            </a:r>
            <a:r>
              <a:rPr sz="2000" spc="-10" dirty="0">
                <a:solidFill>
                  <a:srgbClr val="767070"/>
                </a:solidFill>
              </a:rPr>
              <a:t>525kB/s</a:t>
            </a:r>
            <a:endParaRPr sz="2000"/>
          </a:p>
          <a:p>
            <a:pPr marL="210820" marR="4965065">
              <a:lnSpc>
                <a:spcPct val="150000"/>
              </a:lnSpc>
            </a:pPr>
            <a:r>
              <a:rPr sz="2000" dirty="0">
                <a:solidFill>
                  <a:srgbClr val="767070"/>
                </a:solidFill>
              </a:rPr>
              <a:t>Installing</a:t>
            </a:r>
            <a:r>
              <a:rPr sz="2000" spc="-50" dirty="0">
                <a:solidFill>
                  <a:srgbClr val="767070"/>
                </a:solidFill>
              </a:rPr>
              <a:t> </a:t>
            </a:r>
            <a:r>
              <a:rPr sz="2000" dirty="0">
                <a:solidFill>
                  <a:srgbClr val="767070"/>
                </a:solidFill>
              </a:rPr>
              <a:t>collected</a:t>
            </a:r>
            <a:r>
              <a:rPr sz="2000" spc="-50" dirty="0">
                <a:solidFill>
                  <a:srgbClr val="767070"/>
                </a:solidFill>
              </a:rPr>
              <a:t> </a:t>
            </a:r>
            <a:r>
              <a:rPr sz="2000" dirty="0">
                <a:solidFill>
                  <a:srgbClr val="767070"/>
                </a:solidFill>
              </a:rPr>
              <a:t>packages:</a:t>
            </a:r>
            <a:r>
              <a:rPr sz="2000" spc="-70" dirty="0">
                <a:solidFill>
                  <a:srgbClr val="767070"/>
                </a:solidFill>
              </a:rPr>
              <a:t> </a:t>
            </a:r>
            <a:r>
              <a:rPr sz="2000" spc="-10" dirty="0">
                <a:solidFill>
                  <a:srgbClr val="767070"/>
                </a:solidFill>
              </a:rPr>
              <a:t>selenium </a:t>
            </a:r>
            <a:r>
              <a:rPr sz="2000" dirty="0">
                <a:solidFill>
                  <a:srgbClr val="767070"/>
                </a:solidFill>
              </a:rPr>
              <a:t>Collecting</a:t>
            </a:r>
            <a:r>
              <a:rPr sz="2000" spc="-65" dirty="0">
                <a:solidFill>
                  <a:srgbClr val="767070"/>
                </a:solidFill>
              </a:rPr>
              <a:t> </a:t>
            </a:r>
            <a:r>
              <a:rPr sz="2000" dirty="0">
                <a:solidFill>
                  <a:srgbClr val="767070"/>
                </a:solidFill>
              </a:rPr>
              <a:t>urllib3</a:t>
            </a:r>
            <a:r>
              <a:rPr sz="2000" spc="-40" dirty="0">
                <a:solidFill>
                  <a:srgbClr val="767070"/>
                </a:solidFill>
              </a:rPr>
              <a:t> </a:t>
            </a:r>
            <a:r>
              <a:rPr sz="2000" dirty="0">
                <a:solidFill>
                  <a:srgbClr val="767070"/>
                </a:solidFill>
              </a:rPr>
              <a:t>(from</a:t>
            </a:r>
            <a:r>
              <a:rPr sz="2000" spc="-60" dirty="0">
                <a:solidFill>
                  <a:srgbClr val="767070"/>
                </a:solidFill>
              </a:rPr>
              <a:t> </a:t>
            </a:r>
            <a:r>
              <a:rPr sz="2000" spc="-10" dirty="0">
                <a:solidFill>
                  <a:srgbClr val="767070"/>
                </a:solidFill>
              </a:rPr>
              <a:t>selenium)</a:t>
            </a:r>
            <a:endParaRPr sz="2000"/>
          </a:p>
          <a:p>
            <a:pPr marL="210820" marR="2353310">
              <a:lnSpc>
                <a:spcPct val="150000"/>
              </a:lnSpc>
              <a:spcBef>
                <a:spcPts val="5"/>
              </a:spcBef>
            </a:pPr>
            <a:r>
              <a:rPr sz="2000" dirty="0">
                <a:solidFill>
                  <a:srgbClr val="767070"/>
                </a:solidFill>
              </a:rPr>
              <a:t>Downloading</a:t>
            </a:r>
            <a:r>
              <a:rPr sz="2000" spc="-5" dirty="0">
                <a:solidFill>
                  <a:srgbClr val="767070"/>
                </a:solidFill>
              </a:rPr>
              <a:t> </a:t>
            </a:r>
            <a:r>
              <a:rPr sz="2000" spc="-10" dirty="0">
                <a:solidFill>
                  <a:srgbClr val="767070"/>
                </a:solidFill>
              </a:rPr>
              <a:t>urllib3-</a:t>
            </a:r>
            <a:r>
              <a:rPr sz="2000" spc="-20" dirty="0">
                <a:solidFill>
                  <a:srgbClr val="767070"/>
                </a:solidFill>
              </a:rPr>
              <a:t>1.24-</a:t>
            </a:r>
            <a:r>
              <a:rPr sz="2000" spc="-10" dirty="0">
                <a:solidFill>
                  <a:srgbClr val="767070"/>
                </a:solidFill>
              </a:rPr>
              <a:t>py2.py3-none-</a:t>
            </a:r>
            <a:r>
              <a:rPr sz="2000" dirty="0">
                <a:solidFill>
                  <a:srgbClr val="767070"/>
                </a:solidFill>
              </a:rPr>
              <a:t>any.whl</a:t>
            </a:r>
            <a:r>
              <a:rPr sz="2000" spc="-5" dirty="0">
                <a:solidFill>
                  <a:srgbClr val="767070"/>
                </a:solidFill>
              </a:rPr>
              <a:t> </a:t>
            </a:r>
            <a:r>
              <a:rPr sz="2000" spc="-10" dirty="0">
                <a:solidFill>
                  <a:srgbClr val="767070"/>
                </a:solidFill>
              </a:rPr>
              <a:t>(117kB) </a:t>
            </a:r>
            <a:r>
              <a:rPr sz="2000" dirty="0">
                <a:solidFill>
                  <a:srgbClr val="767070"/>
                </a:solidFill>
              </a:rPr>
              <a:t>Successfully</a:t>
            </a:r>
            <a:r>
              <a:rPr sz="2000" spc="-25" dirty="0">
                <a:solidFill>
                  <a:srgbClr val="767070"/>
                </a:solidFill>
              </a:rPr>
              <a:t> </a:t>
            </a:r>
            <a:r>
              <a:rPr sz="2000" dirty="0">
                <a:solidFill>
                  <a:srgbClr val="767070"/>
                </a:solidFill>
              </a:rPr>
              <a:t>installed </a:t>
            </a:r>
            <a:r>
              <a:rPr sz="2000" spc="-10" dirty="0">
                <a:solidFill>
                  <a:srgbClr val="767070"/>
                </a:solidFill>
              </a:rPr>
              <a:t>selenium-</a:t>
            </a:r>
            <a:r>
              <a:rPr sz="2000" dirty="0">
                <a:solidFill>
                  <a:srgbClr val="767070"/>
                </a:solidFill>
              </a:rPr>
              <a:t>3.141.0</a:t>
            </a:r>
            <a:r>
              <a:rPr sz="2000" spc="-25" dirty="0">
                <a:solidFill>
                  <a:srgbClr val="767070"/>
                </a:solidFill>
              </a:rPr>
              <a:t> </a:t>
            </a:r>
            <a:r>
              <a:rPr sz="2000" spc="-20" dirty="0">
                <a:solidFill>
                  <a:srgbClr val="767070"/>
                </a:solidFill>
              </a:rPr>
              <a:t>urllib3-1.24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29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69211" y="171703"/>
            <a:ext cx="90963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F3863"/>
                </a:solidFill>
              </a:rPr>
              <a:t>Install</a:t>
            </a:r>
            <a:r>
              <a:rPr sz="3200" spc="-30" dirty="0">
                <a:solidFill>
                  <a:srgbClr val="1F3863"/>
                </a:solidFill>
              </a:rPr>
              <a:t> </a:t>
            </a:r>
            <a:r>
              <a:rPr sz="3200" spc="-10" dirty="0">
                <a:solidFill>
                  <a:srgbClr val="1F3863"/>
                </a:solidFill>
              </a:rPr>
              <a:t>Selenium-</a:t>
            </a:r>
            <a:r>
              <a:rPr sz="3200" dirty="0">
                <a:solidFill>
                  <a:srgbClr val="1F3863"/>
                </a:solidFill>
              </a:rPr>
              <a:t>WebDriver</a:t>
            </a:r>
            <a:r>
              <a:rPr sz="3200" spc="-50" dirty="0">
                <a:solidFill>
                  <a:srgbClr val="1F3863"/>
                </a:solidFill>
              </a:rPr>
              <a:t> </a:t>
            </a:r>
            <a:r>
              <a:rPr sz="3200" dirty="0">
                <a:solidFill>
                  <a:srgbClr val="1F3863"/>
                </a:solidFill>
              </a:rPr>
              <a:t>for</a:t>
            </a:r>
            <a:r>
              <a:rPr sz="3200" spc="-35" dirty="0">
                <a:solidFill>
                  <a:srgbClr val="1F3863"/>
                </a:solidFill>
              </a:rPr>
              <a:t> </a:t>
            </a:r>
            <a:r>
              <a:rPr sz="3200" spc="-10" dirty="0">
                <a:solidFill>
                  <a:srgbClr val="1F3863"/>
                </a:solidFill>
              </a:rPr>
              <a:t>Python: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0927" y="1567941"/>
            <a:ext cx="1055243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WebDriver</a:t>
            </a:r>
            <a:r>
              <a:rPr sz="2400" b="1" spc="3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3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3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web</a:t>
            </a:r>
            <a:r>
              <a:rPr sz="2400" b="1" spc="3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automation</a:t>
            </a:r>
            <a:r>
              <a:rPr sz="2400" b="1" spc="3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framework</a:t>
            </a:r>
            <a:r>
              <a:rPr sz="2400" b="1" spc="3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that</a:t>
            </a:r>
            <a:r>
              <a:rPr sz="2400" b="1" spc="3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allows</a:t>
            </a:r>
            <a:r>
              <a:rPr sz="2400" b="1" spc="3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you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-9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execute</a:t>
            </a:r>
            <a:r>
              <a:rPr sz="2400" b="1" spc="-80" dirty="0">
                <a:solidFill>
                  <a:srgbClr val="767070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your</a:t>
            </a:r>
            <a:r>
              <a:rPr sz="2400" b="1" spc="-85" dirty="0">
                <a:solidFill>
                  <a:srgbClr val="767070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tests</a:t>
            </a:r>
            <a:r>
              <a:rPr sz="2400" b="1" spc="-80" dirty="0">
                <a:solidFill>
                  <a:srgbClr val="767070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against</a:t>
            </a:r>
            <a:r>
              <a:rPr sz="2400" b="1" spc="-8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different</a:t>
            </a:r>
            <a:r>
              <a:rPr sz="2400" b="1" spc="-9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browsers,</a:t>
            </a:r>
            <a:r>
              <a:rPr sz="2400" b="1" spc="-8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not</a:t>
            </a:r>
            <a:r>
              <a:rPr sz="2400" b="1" spc="-9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just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Firefox,</a:t>
            </a:r>
            <a:r>
              <a:rPr sz="2400" b="1" spc="-10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Chrome</a:t>
            </a:r>
            <a:r>
              <a:rPr sz="2400" b="1" spc="-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(unlike</a:t>
            </a:r>
            <a:r>
              <a:rPr sz="2400" b="1" spc="-8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-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IDE).</a:t>
            </a:r>
            <a:endParaRPr sz="2400">
              <a:latin typeface="Verdana"/>
              <a:cs typeface="Verdana"/>
            </a:endParaRPr>
          </a:p>
          <a:p>
            <a:pPr marL="12700" marR="8890" algn="just">
              <a:lnSpc>
                <a:spcPct val="100000"/>
              </a:lnSpc>
              <a:spcBef>
                <a:spcPts val="2880"/>
              </a:spcBef>
            </a:pP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WebDriver</a:t>
            </a:r>
            <a:r>
              <a:rPr sz="2400" b="1" spc="10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also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enables</a:t>
            </a:r>
            <a:r>
              <a:rPr sz="2400" b="1" spc="1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1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use</a:t>
            </a:r>
            <a:r>
              <a:rPr sz="2400" b="1" spc="1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1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programming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language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creating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your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test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scripts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(not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possible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IDE).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ct val="100000"/>
              </a:lnSpc>
              <a:spcBef>
                <a:spcPts val="2885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3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can</a:t>
            </a:r>
            <a:r>
              <a:rPr sz="2400" b="1" spc="3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now</a:t>
            </a:r>
            <a:r>
              <a:rPr sz="2400" b="1" spc="3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use</a:t>
            </a:r>
            <a:r>
              <a:rPr sz="2400" b="1" spc="3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conditional</a:t>
            </a:r>
            <a:r>
              <a:rPr sz="2400" b="1" spc="3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operations</a:t>
            </a:r>
            <a:r>
              <a:rPr sz="2400" b="1" spc="3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like</a:t>
            </a:r>
            <a:r>
              <a:rPr sz="2400" b="1" spc="3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767070"/>
                </a:solidFill>
                <a:latin typeface="Verdana"/>
                <a:cs typeface="Verdana"/>
              </a:rPr>
              <a:t>if-then-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else</a:t>
            </a:r>
            <a:r>
              <a:rPr sz="2400" b="1" spc="37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or </a:t>
            </a:r>
            <a:r>
              <a:rPr sz="2400" b="1" spc="-25" dirty="0">
                <a:solidFill>
                  <a:srgbClr val="767070"/>
                </a:solidFill>
                <a:latin typeface="Verdana"/>
                <a:cs typeface="Verdana"/>
              </a:rPr>
              <a:t>switch-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case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.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can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also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perform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looping like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do-while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3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818" rIns="0" bIns="0" rtlCol="0">
            <a:spAutoFit/>
          </a:bodyPr>
          <a:lstStyle/>
          <a:p>
            <a:pPr marL="302196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1F3863"/>
                </a:solidFill>
              </a:rPr>
              <a:t>What</a:t>
            </a:r>
            <a:r>
              <a:rPr sz="3200" spc="-35" dirty="0">
                <a:solidFill>
                  <a:srgbClr val="1F3863"/>
                </a:solidFill>
              </a:rPr>
              <a:t> </a:t>
            </a:r>
            <a:r>
              <a:rPr sz="3200" dirty="0">
                <a:solidFill>
                  <a:srgbClr val="1F3863"/>
                </a:solidFill>
              </a:rPr>
              <a:t>is</a:t>
            </a:r>
            <a:r>
              <a:rPr sz="3200" spc="-25" dirty="0">
                <a:solidFill>
                  <a:srgbClr val="1F3863"/>
                </a:solidFill>
              </a:rPr>
              <a:t> </a:t>
            </a:r>
            <a:r>
              <a:rPr sz="3200" spc="-10" dirty="0">
                <a:solidFill>
                  <a:srgbClr val="1F3863"/>
                </a:solidFill>
              </a:rPr>
              <a:t>WebDriver?</a:t>
            </a:r>
            <a:endParaRPr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545" y="1606265"/>
            <a:ext cx="11181715" cy="3642995"/>
            <a:chOff x="574545" y="1606265"/>
            <a:chExt cx="11181715" cy="36429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545" y="1606265"/>
              <a:ext cx="11181592" cy="36424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9045" y="1707641"/>
              <a:ext cx="10837545" cy="3444240"/>
            </a:xfrm>
            <a:custGeom>
              <a:avLst/>
              <a:gdLst/>
              <a:ahLst/>
              <a:cxnLst/>
              <a:rect l="l" t="t" r="r" b="b"/>
              <a:pathLst>
                <a:path w="10837545" h="3444240">
                  <a:moveTo>
                    <a:pt x="10837164" y="0"/>
                  </a:moveTo>
                  <a:lnTo>
                    <a:pt x="0" y="0"/>
                  </a:lnTo>
                  <a:lnTo>
                    <a:pt x="0" y="3444239"/>
                  </a:lnTo>
                  <a:lnTo>
                    <a:pt x="10837164" y="3444239"/>
                  </a:lnTo>
                  <a:lnTo>
                    <a:pt x="108371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045" y="1707641"/>
              <a:ext cx="10837545" cy="3444240"/>
            </a:xfrm>
            <a:custGeom>
              <a:avLst/>
              <a:gdLst/>
              <a:ahLst/>
              <a:cxnLst/>
              <a:rect l="l" t="t" r="r" b="b"/>
              <a:pathLst>
                <a:path w="10837545" h="3444240">
                  <a:moveTo>
                    <a:pt x="0" y="3444239"/>
                  </a:moveTo>
                  <a:lnTo>
                    <a:pt x="10837164" y="3444239"/>
                  </a:lnTo>
                  <a:lnTo>
                    <a:pt x="10837164" y="0"/>
                  </a:lnTo>
                  <a:lnTo>
                    <a:pt x="0" y="0"/>
                  </a:lnTo>
                  <a:lnTo>
                    <a:pt x="0" y="3444239"/>
                  </a:lnTo>
                  <a:close/>
                </a:path>
              </a:pathLst>
            </a:custGeom>
            <a:ln w="38100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39774" y="2086736"/>
            <a:ext cx="742632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0645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from</a:t>
            </a:r>
            <a:r>
              <a:rPr sz="2400" b="1" spc="-8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selenium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import</a:t>
            </a:r>
            <a:r>
              <a:rPr sz="2400" b="1" spc="-7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webdriver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driver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=</a:t>
            </a:r>
            <a:r>
              <a:rPr sz="2400" b="1" spc="-4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webdriver.Firefox() driver.get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  <a:hlinkClick r:id="rId3"/>
              </a:rPr>
              <a:t>("http://www.google.com")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elem</a:t>
            </a:r>
            <a:r>
              <a:rPr sz="2400" b="1" spc="-3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=</a:t>
            </a:r>
            <a:r>
              <a:rPr sz="2400" b="1" spc="-5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driver.find_element_by_name("q") elem.send_keys("Hello</a:t>
            </a:r>
            <a:r>
              <a:rPr sz="2400" b="1" spc="-10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WebDriver!") elem.submit()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print(driver.title)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30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9311" rIns="0" bIns="0" rtlCol="0">
            <a:spAutoFit/>
          </a:bodyPr>
          <a:lstStyle/>
          <a:p>
            <a:pPr marL="60325" marR="5080">
              <a:lnSpc>
                <a:spcPct val="100000"/>
              </a:lnSpc>
              <a:spcBef>
                <a:spcPts val="95"/>
              </a:spcBef>
            </a:pPr>
            <a:r>
              <a:rPr dirty="0"/>
              <a:t>3.</a:t>
            </a:r>
            <a:r>
              <a:rPr spc="-105" dirty="0"/>
              <a:t> </a:t>
            </a:r>
            <a:r>
              <a:rPr dirty="0"/>
              <a:t>Your</a:t>
            </a:r>
            <a:r>
              <a:rPr spc="-90" dirty="0"/>
              <a:t> </a:t>
            </a:r>
            <a:r>
              <a:rPr dirty="0"/>
              <a:t>target</a:t>
            </a:r>
            <a:r>
              <a:rPr spc="-95" dirty="0"/>
              <a:t> </a:t>
            </a:r>
            <a:r>
              <a:rPr dirty="0"/>
              <a:t>browses</a:t>
            </a:r>
            <a:r>
              <a:rPr spc="-70" dirty="0"/>
              <a:t> </a:t>
            </a:r>
            <a:r>
              <a:rPr dirty="0"/>
              <a:t>are</a:t>
            </a:r>
            <a:r>
              <a:rPr spc="-95" dirty="0"/>
              <a:t> </a:t>
            </a:r>
            <a:r>
              <a:rPr dirty="0"/>
              <a:t>installed,</a:t>
            </a:r>
            <a:r>
              <a:rPr spc="-60" dirty="0"/>
              <a:t> </a:t>
            </a:r>
            <a:r>
              <a:rPr dirty="0"/>
              <a:t>such</a:t>
            </a:r>
            <a:r>
              <a:rPr spc="-85" dirty="0"/>
              <a:t> </a:t>
            </a:r>
            <a:r>
              <a:rPr spc="-25" dirty="0"/>
              <a:t>as </a:t>
            </a:r>
            <a:r>
              <a:rPr dirty="0"/>
              <a:t>Chrome</a:t>
            </a:r>
            <a:r>
              <a:rPr spc="-90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spc="-10" dirty="0"/>
              <a:t>Firefox.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493" y="2893941"/>
            <a:ext cx="11021588" cy="8719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76477" y="2967989"/>
            <a:ext cx="10680700" cy="728980"/>
          </a:xfrm>
          <a:prstGeom prst="rect">
            <a:avLst/>
          </a:prstGeom>
          <a:solidFill>
            <a:srgbClr val="FFFFFF"/>
          </a:solidFill>
          <a:ln w="38100">
            <a:solidFill>
              <a:srgbClr val="F4B083"/>
            </a:solidFill>
          </a:ln>
        </p:spPr>
        <p:txBody>
          <a:bodyPr vert="horz" wrap="square" lIns="0" tIns="177165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1395"/>
              </a:spcBef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&gt;</a:t>
            </a:r>
            <a:r>
              <a:rPr sz="2400" b="1" spc="-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py</a:t>
            </a:r>
            <a:r>
              <a:rPr sz="2400" b="1" spc="-2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google_search.py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31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814222" y="1177544"/>
            <a:ext cx="105657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Now</a:t>
            </a:r>
            <a:r>
              <a:rPr sz="2400" b="1" spc="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are</a:t>
            </a:r>
            <a:r>
              <a:rPr sz="2400" b="1" spc="7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ready</a:t>
            </a:r>
            <a:r>
              <a:rPr sz="2400" b="1" spc="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run</a:t>
            </a:r>
            <a:r>
              <a:rPr sz="2400" b="1" spc="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script.</a:t>
            </a:r>
            <a:r>
              <a:rPr sz="2400" b="1" spc="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Type</a:t>
            </a:r>
            <a:r>
              <a:rPr sz="2400" b="1" spc="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7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above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python</a:t>
            </a:r>
            <a:r>
              <a:rPr sz="2400" b="1" spc="20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script</a:t>
            </a:r>
            <a:r>
              <a:rPr sz="2400" b="1" spc="18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(google</a:t>
            </a:r>
            <a:r>
              <a:rPr sz="2400" b="1" spc="20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search)</a:t>
            </a:r>
            <a:r>
              <a:rPr sz="2400" b="1" spc="19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19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19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text</a:t>
            </a:r>
            <a:r>
              <a:rPr sz="2400" b="1" spc="19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editor</a:t>
            </a:r>
            <a:r>
              <a:rPr sz="2400" b="1" spc="18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such</a:t>
            </a:r>
            <a:r>
              <a:rPr sz="2400" b="1" spc="20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as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Notepad</a:t>
            </a:r>
            <a:r>
              <a:rPr sz="2400" b="1" spc="1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and</a:t>
            </a:r>
            <a:r>
              <a:rPr sz="2400" b="1" spc="1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save</a:t>
            </a:r>
            <a:r>
              <a:rPr sz="2400" b="1" spc="1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as</a:t>
            </a:r>
            <a:r>
              <a:rPr sz="2400" b="1" spc="1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“google_search.py”.</a:t>
            </a:r>
            <a:r>
              <a:rPr sz="2400" b="1" spc="1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Run</a:t>
            </a:r>
            <a:r>
              <a:rPr sz="24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1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command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below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command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window.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4222" y="4113403"/>
            <a:ext cx="9950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will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see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Firefox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starting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up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and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performing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a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Google</a:t>
            </a:r>
            <a:r>
              <a:rPr sz="2400" b="1" spc="-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search.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0678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Chrome:</a:t>
            </a:r>
          </a:p>
          <a:p>
            <a:pPr marL="62230" marR="5080">
              <a:lnSpc>
                <a:spcPct val="100000"/>
              </a:lnSpc>
              <a:spcBef>
                <a:spcPts val="2885"/>
              </a:spcBef>
            </a:pPr>
            <a:r>
              <a:rPr sz="2400" dirty="0">
                <a:solidFill>
                  <a:srgbClr val="2E5496"/>
                </a:solidFill>
              </a:rPr>
              <a:t>To</a:t>
            </a:r>
            <a:r>
              <a:rPr sz="2400" spc="27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run</a:t>
            </a:r>
            <a:r>
              <a:rPr sz="2400" spc="28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Selenium</a:t>
            </a:r>
            <a:r>
              <a:rPr sz="2400" spc="28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tests</a:t>
            </a:r>
            <a:r>
              <a:rPr sz="2400" spc="28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in</a:t>
            </a:r>
            <a:r>
              <a:rPr sz="2400" spc="28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Google</a:t>
            </a:r>
            <a:r>
              <a:rPr sz="2400" spc="27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Chrome,</a:t>
            </a:r>
            <a:r>
              <a:rPr sz="2400" spc="28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besides</a:t>
            </a:r>
            <a:r>
              <a:rPr sz="2400" spc="29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the</a:t>
            </a:r>
            <a:r>
              <a:rPr sz="2400" spc="285" dirty="0">
                <a:solidFill>
                  <a:srgbClr val="2E5496"/>
                </a:solidFill>
              </a:rPr>
              <a:t> </a:t>
            </a:r>
            <a:r>
              <a:rPr sz="2400" spc="-10" dirty="0">
                <a:solidFill>
                  <a:srgbClr val="2E5496"/>
                </a:solidFill>
              </a:rPr>
              <a:t>Chrome </a:t>
            </a:r>
            <a:r>
              <a:rPr sz="2400" dirty="0">
                <a:solidFill>
                  <a:srgbClr val="2E5496"/>
                </a:solidFill>
              </a:rPr>
              <a:t>browser</a:t>
            </a:r>
            <a:r>
              <a:rPr sz="2400" spc="-8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itself,</a:t>
            </a:r>
            <a:r>
              <a:rPr sz="2400" spc="-6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ChromeDriver</a:t>
            </a:r>
            <a:r>
              <a:rPr sz="2400" spc="-7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needs</a:t>
            </a:r>
            <a:r>
              <a:rPr sz="2400" spc="-5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to</a:t>
            </a:r>
            <a:r>
              <a:rPr sz="2400" spc="-8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be</a:t>
            </a:r>
            <a:r>
              <a:rPr sz="2400" spc="-90" dirty="0">
                <a:solidFill>
                  <a:srgbClr val="2E5496"/>
                </a:solidFill>
              </a:rPr>
              <a:t> </a:t>
            </a:r>
            <a:r>
              <a:rPr sz="2400" spc="-10" dirty="0">
                <a:solidFill>
                  <a:srgbClr val="2E5496"/>
                </a:solidFill>
              </a:rPr>
              <a:t>installed.</a:t>
            </a:r>
            <a:endParaRPr sz="2400"/>
          </a:p>
          <a:p>
            <a:pPr marL="62230" marR="4359275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solidFill>
                  <a:srgbClr val="2E5496"/>
                </a:solidFill>
              </a:rPr>
              <a:t>Installing</a:t>
            </a:r>
            <a:r>
              <a:rPr sz="2400" spc="-4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ChromeDriver</a:t>
            </a:r>
            <a:r>
              <a:rPr sz="2400" spc="-6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is</a:t>
            </a:r>
            <a:r>
              <a:rPr sz="2400" spc="-5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easy:</a:t>
            </a:r>
            <a:r>
              <a:rPr sz="2400" spc="-8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go</a:t>
            </a:r>
            <a:r>
              <a:rPr sz="2400" spc="-80" dirty="0">
                <a:solidFill>
                  <a:srgbClr val="2E5496"/>
                </a:solidFill>
              </a:rPr>
              <a:t> </a:t>
            </a:r>
            <a:r>
              <a:rPr sz="2400" spc="-35" dirty="0">
                <a:solidFill>
                  <a:srgbClr val="2E5496"/>
                </a:solidFill>
              </a:rPr>
              <a:t>to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https://chromedriver.chromium.org/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32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8810" y="123570"/>
            <a:ext cx="5777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3200" spc="-25" dirty="0">
                <a:solidFill>
                  <a:srgbClr val="1F3863"/>
                </a:solidFill>
              </a:rPr>
              <a:t>2.</a:t>
            </a:r>
            <a:r>
              <a:rPr sz="3200" dirty="0">
                <a:solidFill>
                  <a:srgbClr val="1F3863"/>
                </a:solidFill>
              </a:rPr>
              <a:t>	Cross</a:t>
            </a:r>
            <a:r>
              <a:rPr sz="3200" spc="-35" dirty="0">
                <a:solidFill>
                  <a:srgbClr val="1F3863"/>
                </a:solidFill>
              </a:rPr>
              <a:t> </a:t>
            </a:r>
            <a:r>
              <a:rPr sz="3200" dirty="0">
                <a:solidFill>
                  <a:srgbClr val="1F3863"/>
                </a:solidFill>
              </a:rPr>
              <a:t>browser</a:t>
            </a:r>
            <a:r>
              <a:rPr sz="3200" spc="-35" dirty="0">
                <a:solidFill>
                  <a:srgbClr val="1F3863"/>
                </a:solidFill>
              </a:rPr>
              <a:t> </a:t>
            </a:r>
            <a:r>
              <a:rPr sz="3200" spc="-10" dirty="0">
                <a:solidFill>
                  <a:srgbClr val="1F3863"/>
                </a:solidFill>
              </a:rPr>
              <a:t>testing</a:t>
            </a:r>
            <a:endParaRPr sz="3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31" y="1688554"/>
            <a:ext cx="10787651" cy="32713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456" y="1171702"/>
            <a:ext cx="105048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E5496"/>
                </a:solidFill>
              </a:rPr>
              <a:t>Download</a:t>
            </a:r>
            <a:r>
              <a:rPr sz="2400" spc="18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the</a:t>
            </a:r>
            <a:r>
              <a:rPr sz="2400" spc="19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one</a:t>
            </a:r>
            <a:r>
              <a:rPr sz="2400" spc="18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for</a:t>
            </a:r>
            <a:r>
              <a:rPr sz="2400" spc="18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your</a:t>
            </a:r>
            <a:r>
              <a:rPr sz="2400" spc="17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767070"/>
                </a:solidFill>
              </a:rPr>
              <a:t>target</a:t>
            </a:r>
            <a:r>
              <a:rPr sz="2400" spc="150" dirty="0">
                <a:solidFill>
                  <a:srgbClr val="767070"/>
                </a:solidFill>
              </a:rPr>
              <a:t> </a:t>
            </a:r>
            <a:r>
              <a:rPr sz="2400" dirty="0">
                <a:solidFill>
                  <a:srgbClr val="767070"/>
                </a:solidFill>
              </a:rPr>
              <a:t>platform</a:t>
            </a:r>
            <a:r>
              <a:rPr sz="2400" dirty="0">
                <a:solidFill>
                  <a:srgbClr val="2E5496"/>
                </a:solidFill>
              </a:rPr>
              <a:t>,</a:t>
            </a:r>
            <a:r>
              <a:rPr sz="2400" spc="16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unzip</a:t>
            </a:r>
            <a:r>
              <a:rPr sz="2400" spc="19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it</a:t>
            </a:r>
            <a:r>
              <a:rPr sz="2400" spc="16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and</a:t>
            </a:r>
            <a:r>
              <a:rPr sz="2400" spc="185" dirty="0">
                <a:solidFill>
                  <a:srgbClr val="2E5496"/>
                </a:solidFill>
              </a:rPr>
              <a:t> </a:t>
            </a:r>
            <a:r>
              <a:rPr sz="2400" spc="-25" dirty="0">
                <a:solidFill>
                  <a:srgbClr val="2E5496"/>
                </a:solidFill>
              </a:rPr>
              <a:t>put </a:t>
            </a:r>
            <a:r>
              <a:rPr sz="2400" dirty="0">
                <a:solidFill>
                  <a:srgbClr val="2E5496"/>
                </a:solidFill>
              </a:rPr>
              <a:t>chromedriver</a:t>
            </a:r>
            <a:r>
              <a:rPr sz="2400" spc="390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executable</a:t>
            </a:r>
            <a:r>
              <a:rPr sz="2400" spc="390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in</a:t>
            </a:r>
            <a:r>
              <a:rPr sz="2400" spc="390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your</a:t>
            </a:r>
            <a:r>
              <a:rPr sz="2400" spc="385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PATH.</a:t>
            </a:r>
            <a:r>
              <a:rPr sz="2400" spc="385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To</a:t>
            </a:r>
            <a:r>
              <a:rPr sz="2400" spc="390" dirty="0">
                <a:solidFill>
                  <a:srgbClr val="2E5496"/>
                </a:solidFill>
              </a:rPr>
              <a:t>  </a:t>
            </a:r>
            <a:r>
              <a:rPr sz="2400" dirty="0">
                <a:solidFill>
                  <a:srgbClr val="2E5496"/>
                </a:solidFill>
              </a:rPr>
              <a:t>verify</a:t>
            </a:r>
            <a:r>
              <a:rPr sz="2400" spc="385" dirty="0">
                <a:solidFill>
                  <a:srgbClr val="2E5496"/>
                </a:solidFill>
              </a:rPr>
              <a:t>  </a:t>
            </a:r>
            <a:r>
              <a:rPr sz="2400" spc="-25" dirty="0">
                <a:solidFill>
                  <a:srgbClr val="2E5496"/>
                </a:solidFill>
              </a:rPr>
              <a:t>the </a:t>
            </a:r>
            <a:r>
              <a:rPr sz="2400" dirty="0">
                <a:solidFill>
                  <a:srgbClr val="2E5496"/>
                </a:solidFill>
              </a:rPr>
              <a:t>installation,</a:t>
            </a:r>
            <a:r>
              <a:rPr sz="2400" spc="170" dirty="0">
                <a:solidFill>
                  <a:srgbClr val="2E5496"/>
                </a:solidFill>
              </a:rPr>
              <a:t>   </a:t>
            </a:r>
            <a:r>
              <a:rPr sz="2400" dirty="0">
                <a:solidFill>
                  <a:srgbClr val="2E5496"/>
                </a:solidFill>
              </a:rPr>
              <a:t>open</a:t>
            </a:r>
            <a:r>
              <a:rPr sz="2400" spc="165" dirty="0">
                <a:solidFill>
                  <a:srgbClr val="2E5496"/>
                </a:solidFill>
              </a:rPr>
              <a:t>   </a:t>
            </a:r>
            <a:r>
              <a:rPr sz="2400" dirty="0">
                <a:solidFill>
                  <a:srgbClr val="2E5496"/>
                </a:solidFill>
              </a:rPr>
              <a:t>a</a:t>
            </a:r>
            <a:r>
              <a:rPr sz="2400" spc="165" dirty="0">
                <a:solidFill>
                  <a:srgbClr val="2E5496"/>
                </a:solidFill>
              </a:rPr>
              <a:t>   </a:t>
            </a:r>
            <a:r>
              <a:rPr sz="2400" dirty="0">
                <a:solidFill>
                  <a:srgbClr val="2E5496"/>
                </a:solidFill>
              </a:rPr>
              <a:t>command</a:t>
            </a:r>
            <a:r>
              <a:rPr sz="2400" spc="160" dirty="0">
                <a:solidFill>
                  <a:srgbClr val="2E5496"/>
                </a:solidFill>
              </a:rPr>
              <a:t>   </a:t>
            </a:r>
            <a:r>
              <a:rPr sz="2400" dirty="0">
                <a:solidFill>
                  <a:srgbClr val="2E5496"/>
                </a:solidFill>
              </a:rPr>
              <a:t>window</a:t>
            </a:r>
            <a:r>
              <a:rPr sz="2400" spc="165" dirty="0">
                <a:solidFill>
                  <a:srgbClr val="2E5496"/>
                </a:solidFill>
              </a:rPr>
              <a:t>   </a:t>
            </a:r>
            <a:r>
              <a:rPr sz="2400" dirty="0">
                <a:solidFill>
                  <a:srgbClr val="2E5496"/>
                </a:solidFill>
              </a:rPr>
              <a:t>(terminal</a:t>
            </a:r>
            <a:r>
              <a:rPr sz="2400" spc="170" dirty="0">
                <a:solidFill>
                  <a:srgbClr val="2E5496"/>
                </a:solidFill>
              </a:rPr>
              <a:t>   </a:t>
            </a:r>
            <a:r>
              <a:rPr sz="2400" spc="-25" dirty="0">
                <a:solidFill>
                  <a:srgbClr val="2E5496"/>
                </a:solidFill>
              </a:rPr>
              <a:t>for </a:t>
            </a:r>
            <a:r>
              <a:rPr sz="2400" dirty="0">
                <a:solidFill>
                  <a:srgbClr val="2E5496"/>
                </a:solidFill>
              </a:rPr>
              <a:t>Unix/Mac),</a:t>
            </a:r>
            <a:r>
              <a:rPr sz="2400" spc="-8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execute</a:t>
            </a:r>
            <a:r>
              <a:rPr sz="2400" spc="-5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command</a:t>
            </a:r>
            <a:r>
              <a:rPr sz="2400" spc="-7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767070"/>
                </a:solidFill>
              </a:rPr>
              <a:t>chromedriver</a:t>
            </a:r>
            <a:r>
              <a:rPr sz="2400" dirty="0">
                <a:solidFill>
                  <a:srgbClr val="2E5496"/>
                </a:solidFill>
              </a:rPr>
              <a:t>,</a:t>
            </a:r>
            <a:r>
              <a:rPr sz="2400" spc="-5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You</a:t>
            </a:r>
            <a:r>
              <a:rPr sz="2400" spc="-5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shall</a:t>
            </a:r>
            <a:r>
              <a:rPr sz="2400" spc="-60" dirty="0">
                <a:solidFill>
                  <a:srgbClr val="2E5496"/>
                </a:solidFill>
              </a:rPr>
              <a:t> </a:t>
            </a:r>
            <a:r>
              <a:rPr sz="2400" spc="-20" dirty="0">
                <a:solidFill>
                  <a:srgbClr val="2E5496"/>
                </a:solidFill>
              </a:rPr>
              <a:t>see: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3377184"/>
            <a:ext cx="11045952" cy="12344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476" y="5611246"/>
            <a:ext cx="11023107" cy="87198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3476" y="2066495"/>
            <a:ext cx="11023600" cy="2845435"/>
            <a:chOff x="443476" y="2066495"/>
            <a:chExt cx="11023600" cy="28454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476" y="2066495"/>
              <a:ext cx="11023107" cy="28454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6457" y="2160269"/>
              <a:ext cx="10681970" cy="2662555"/>
            </a:xfrm>
            <a:custGeom>
              <a:avLst/>
              <a:gdLst/>
              <a:ahLst/>
              <a:cxnLst/>
              <a:rect l="l" t="t" r="r" b="b"/>
              <a:pathLst>
                <a:path w="10681970" h="2662554">
                  <a:moveTo>
                    <a:pt x="10681716" y="0"/>
                  </a:moveTo>
                  <a:lnTo>
                    <a:pt x="0" y="0"/>
                  </a:lnTo>
                  <a:lnTo>
                    <a:pt x="0" y="2662428"/>
                  </a:lnTo>
                  <a:lnTo>
                    <a:pt x="10681716" y="2662428"/>
                  </a:lnTo>
                  <a:lnTo>
                    <a:pt x="10681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6457" y="2160269"/>
              <a:ext cx="10681970" cy="2662555"/>
            </a:xfrm>
            <a:custGeom>
              <a:avLst/>
              <a:gdLst/>
              <a:ahLst/>
              <a:cxnLst/>
              <a:rect l="l" t="t" r="r" b="b"/>
              <a:pathLst>
                <a:path w="10681970" h="2662554">
                  <a:moveTo>
                    <a:pt x="0" y="2662428"/>
                  </a:moveTo>
                  <a:lnTo>
                    <a:pt x="10681716" y="2662428"/>
                  </a:lnTo>
                  <a:lnTo>
                    <a:pt x="10681716" y="0"/>
                  </a:lnTo>
                  <a:lnTo>
                    <a:pt x="0" y="0"/>
                  </a:lnTo>
                  <a:lnTo>
                    <a:pt x="0" y="2662428"/>
                  </a:lnTo>
                  <a:close/>
                </a:path>
              </a:pathLst>
            </a:custGeom>
            <a:ln w="38099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16458" y="5685282"/>
            <a:ext cx="10681970" cy="728980"/>
          </a:xfrm>
          <a:prstGeom prst="rect">
            <a:avLst/>
          </a:prstGeom>
          <a:solidFill>
            <a:srgbClr val="FFFFFF"/>
          </a:solidFill>
          <a:ln w="38100">
            <a:solidFill>
              <a:srgbClr val="BE90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1235"/>
              </a:spcBef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&gt;</a:t>
            </a:r>
            <a:r>
              <a:rPr sz="2400" b="1" spc="-4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python</a:t>
            </a:r>
            <a:r>
              <a:rPr sz="2400" b="1" spc="-4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chrome_example.py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35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5680" y="435991"/>
            <a:ext cx="1868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Example: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5680" y="1228471"/>
            <a:ext cx="10291445" cy="431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test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script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below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opens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site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new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Chrome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browser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window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and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closes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one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second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later.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2400">
              <a:latin typeface="Verdana"/>
              <a:cs typeface="Verdana"/>
            </a:endParaRPr>
          </a:p>
          <a:p>
            <a:pPr marL="290830" marR="443992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from</a:t>
            </a:r>
            <a:r>
              <a:rPr sz="2400" b="1" spc="-8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selenium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import</a:t>
            </a:r>
            <a:r>
              <a:rPr sz="2400" b="1" spc="-6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webdriver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import</a:t>
            </a:r>
            <a:r>
              <a:rPr sz="2400" b="1" spc="-4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767070"/>
                </a:solidFill>
                <a:latin typeface="Verdana"/>
                <a:cs typeface="Verdana"/>
              </a:rPr>
              <a:t>time</a:t>
            </a:r>
            <a:endParaRPr sz="2400">
              <a:latin typeface="Verdana"/>
              <a:cs typeface="Verdana"/>
            </a:endParaRPr>
          </a:p>
          <a:p>
            <a:pPr marL="290830" marR="2640965">
              <a:lnSpc>
                <a:spcPct val="100000"/>
              </a:lnSpc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driver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=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C55A11"/>
                </a:solidFill>
                <a:latin typeface="Verdana"/>
                <a:cs typeface="Verdana"/>
              </a:rPr>
              <a:t>webdriver.Chrome()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driver.get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  <a:hlinkClick r:id="rId4"/>
              </a:rPr>
              <a:t>("http://testwisely.com/demo"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)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time.sleep(1)</a:t>
            </a:r>
            <a:r>
              <a:rPr sz="2400" b="1" spc="-6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#</a:t>
            </a:r>
            <a:r>
              <a:rPr sz="2400" b="1" spc="-4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wait</a:t>
            </a:r>
            <a:r>
              <a:rPr sz="2400" b="1" spc="-6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1</a:t>
            </a:r>
            <a:r>
              <a:rPr sz="2400" b="1" spc="-5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second</a:t>
            </a:r>
            <a:r>
              <a:rPr sz="2400" b="1" spc="60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driver.quit()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35"/>
              </a:spcBef>
            </a:pPr>
            <a:endParaRPr sz="2400">
              <a:latin typeface="Verdana"/>
              <a:cs typeface="Verdana"/>
            </a:endParaRPr>
          </a:p>
          <a:p>
            <a:pPr marL="111760">
              <a:lnSpc>
                <a:spcPct val="100000"/>
              </a:lnSpc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Below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command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-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need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use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execute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test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516" y="1123315"/>
            <a:ext cx="1565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Firefox: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36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53516" y="1916048"/>
            <a:ext cx="924242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tests</a:t>
            </a:r>
            <a:r>
              <a:rPr sz="2400" b="1" spc="-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requires</a:t>
            </a:r>
            <a:r>
              <a:rPr sz="2400" b="1" spc="-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Gecko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Driver</a:t>
            </a:r>
            <a:r>
              <a:rPr sz="2400" b="1" spc="-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-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drive</a:t>
            </a:r>
            <a:r>
              <a:rPr sz="2400" b="1" spc="-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Firefox.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can</a:t>
            </a:r>
            <a:r>
              <a:rPr sz="2400" b="1" spc="-8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download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Gecko</a:t>
            </a:r>
            <a:r>
              <a:rPr sz="2400" b="1" spc="-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Driver</a:t>
            </a:r>
            <a:r>
              <a:rPr sz="2400" b="1" spc="-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from</a:t>
            </a:r>
            <a:r>
              <a:rPr sz="2400" b="1" spc="-8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following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link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Verdana"/>
                <a:cs typeface="Verdana"/>
                <a:hlinkClick r:id="rId2"/>
              </a:rPr>
              <a:t>https://github.com/mozilla/geckodriver/releases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556" y="2377359"/>
            <a:ext cx="11023107" cy="20392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75538" y="2463545"/>
            <a:ext cx="10681970" cy="1871980"/>
          </a:xfrm>
          <a:prstGeom prst="rect">
            <a:avLst/>
          </a:prstGeom>
          <a:solidFill>
            <a:srgbClr val="FFFFFF"/>
          </a:solidFill>
          <a:ln w="38100">
            <a:solidFill>
              <a:srgbClr val="BCD6ED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9"/>
              </a:spcBef>
            </a:pPr>
            <a:endParaRPr sz="2400">
              <a:latin typeface="Times New Roman"/>
              <a:cs typeface="Times New Roman"/>
            </a:endParaRPr>
          </a:p>
          <a:p>
            <a:pPr marL="368935" marR="475234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from</a:t>
            </a:r>
            <a:r>
              <a:rPr sz="2400" b="1" spc="-8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selenium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import</a:t>
            </a:r>
            <a:r>
              <a:rPr sz="2400" b="1" spc="-6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webdriver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driver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=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C55A11"/>
                </a:solidFill>
                <a:latin typeface="Verdana"/>
                <a:cs typeface="Verdana"/>
              </a:rPr>
              <a:t>webdriver.Firefox()</a:t>
            </a:r>
            <a:endParaRPr sz="2400">
              <a:latin typeface="Verdana"/>
              <a:cs typeface="Verdana"/>
            </a:endParaRPr>
          </a:p>
          <a:p>
            <a:pPr marL="368935">
              <a:lnSpc>
                <a:spcPct val="100000"/>
              </a:lnSpc>
            </a:pP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driver.get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  <a:hlinkClick r:id="rId3"/>
              </a:rPr>
              <a:t>("http://testwisely.com/demo"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37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3516" y="1123315"/>
            <a:ext cx="100069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E5496"/>
                </a:solidFill>
              </a:rPr>
              <a:t>The</a:t>
            </a:r>
            <a:r>
              <a:rPr sz="2400" spc="-3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test</a:t>
            </a:r>
            <a:r>
              <a:rPr sz="2400" spc="-4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script</a:t>
            </a:r>
            <a:r>
              <a:rPr sz="2400" spc="-4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below</a:t>
            </a:r>
            <a:r>
              <a:rPr sz="2400" spc="-3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will</a:t>
            </a:r>
            <a:r>
              <a:rPr sz="2400" spc="-2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open</a:t>
            </a:r>
            <a:r>
              <a:rPr sz="2400" spc="-3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a</a:t>
            </a:r>
            <a:r>
              <a:rPr sz="2400" spc="-4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web</a:t>
            </a:r>
            <a:r>
              <a:rPr sz="2400" spc="-4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site</a:t>
            </a:r>
            <a:r>
              <a:rPr sz="2400" spc="-4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in</a:t>
            </a:r>
            <a:r>
              <a:rPr sz="2400" spc="-40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a</a:t>
            </a:r>
            <a:r>
              <a:rPr sz="2400" spc="-45" dirty="0">
                <a:solidFill>
                  <a:srgbClr val="2E5496"/>
                </a:solidFill>
              </a:rPr>
              <a:t> </a:t>
            </a:r>
            <a:r>
              <a:rPr sz="2400" dirty="0">
                <a:solidFill>
                  <a:srgbClr val="2E5496"/>
                </a:solidFill>
              </a:rPr>
              <a:t>new</a:t>
            </a:r>
            <a:r>
              <a:rPr sz="2400" spc="-30" dirty="0">
                <a:solidFill>
                  <a:srgbClr val="2E5496"/>
                </a:solidFill>
              </a:rPr>
              <a:t> </a:t>
            </a:r>
            <a:r>
              <a:rPr sz="2400" spc="-10" dirty="0">
                <a:solidFill>
                  <a:srgbClr val="2E5496"/>
                </a:solidFill>
              </a:rPr>
              <a:t>Firefox window.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8197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95"/>
              </a:spcBef>
            </a:pPr>
            <a:r>
              <a:rPr dirty="0"/>
              <a:t>Internet</a:t>
            </a:r>
            <a:r>
              <a:rPr spc="-120" dirty="0"/>
              <a:t> </a:t>
            </a:r>
            <a:r>
              <a:rPr spc="-10" dirty="0"/>
              <a:t>Explorer: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38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00480" y="1872741"/>
            <a:ext cx="1017841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2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requires</a:t>
            </a:r>
            <a:r>
              <a:rPr sz="2400" b="1" spc="2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IEDriverServer</a:t>
            </a:r>
            <a:r>
              <a:rPr sz="2400" b="1" spc="19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21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drive</a:t>
            </a:r>
            <a:r>
              <a:rPr sz="2400" b="1" spc="2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IE</a:t>
            </a:r>
            <a:r>
              <a:rPr sz="2400" b="1" spc="2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browser.</a:t>
            </a:r>
            <a:r>
              <a:rPr sz="2400" b="1" spc="2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Its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installation</a:t>
            </a:r>
            <a:r>
              <a:rPr sz="2400" b="1" spc="37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process</a:t>
            </a:r>
            <a:r>
              <a:rPr sz="2400" b="1" spc="37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38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very</a:t>
            </a:r>
            <a:r>
              <a:rPr sz="2400" b="1" spc="365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similar</a:t>
            </a:r>
            <a:r>
              <a:rPr sz="2400" b="1" spc="37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</a:t>
            </a:r>
            <a:r>
              <a:rPr sz="2400" b="1" spc="37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ChromeDriver.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IEDriverServer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available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at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Verdana"/>
                <a:cs typeface="Verdana"/>
                <a:hlinkClick r:id="rId2"/>
              </a:rPr>
              <a:t>http://www.seleniumhq.org/download/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Choose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right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one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based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on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your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windows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version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(</a:t>
            </a:r>
            <a:r>
              <a:rPr sz="2400" b="1" spc="-25" dirty="0">
                <a:solidFill>
                  <a:srgbClr val="C55A11"/>
                </a:solidFill>
                <a:latin typeface="Verdana"/>
                <a:cs typeface="Verdana"/>
              </a:rPr>
              <a:t>32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or</a:t>
            </a:r>
            <a:r>
              <a:rPr sz="2400" b="1" spc="-3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64</a:t>
            </a:r>
            <a:r>
              <a:rPr sz="2400" b="1" spc="-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spc="-20" dirty="0">
                <a:solidFill>
                  <a:srgbClr val="C55A11"/>
                </a:solidFill>
                <a:latin typeface="Verdana"/>
                <a:cs typeface="Verdana"/>
              </a:rPr>
              <a:t>bit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).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508" y="1687041"/>
            <a:ext cx="11023107" cy="203611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72489" y="1773173"/>
            <a:ext cx="10681970" cy="1868805"/>
          </a:xfrm>
          <a:prstGeom prst="rect">
            <a:avLst/>
          </a:prstGeom>
          <a:solidFill>
            <a:srgbClr val="FFFFFF"/>
          </a:solidFill>
          <a:ln w="38100">
            <a:solidFill>
              <a:srgbClr val="FFE699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endParaRPr sz="2400">
              <a:latin typeface="Times New Roman"/>
              <a:cs typeface="Times New Roman"/>
            </a:endParaRPr>
          </a:p>
          <a:p>
            <a:pPr marL="276225" marR="4843780">
              <a:lnSpc>
                <a:spcPct val="100000"/>
              </a:lnSpc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from</a:t>
            </a:r>
            <a:r>
              <a:rPr sz="2400" b="1" spc="-8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selenium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import</a:t>
            </a:r>
            <a:r>
              <a:rPr sz="2400" b="1" spc="-7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webdriver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driver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=</a:t>
            </a:r>
            <a:r>
              <a:rPr sz="2400" b="1" spc="-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C55A11"/>
                </a:solidFill>
                <a:latin typeface="Verdana"/>
                <a:cs typeface="Verdana"/>
              </a:rPr>
              <a:t>webdriver.Ie()</a:t>
            </a:r>
            <a:endParaRPr sz="2400">
              <a:latin typeface="Verdana"/>
              <a:cs typeface="Verdana"/>
            </a:endParaRPr>
          </a:p>
          <a:p>
            <a:pPr marL="276225">
              <a:lnSpc>
                <a:spcPct val="100000"/>
              </a:lnSpc>
            </a:pP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driver.get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  <a:hlinkClick r:id="rId3"/>
              </a:rPr>
              <a:t>("http://testwisely.com/demo"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39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9967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Example: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1111" y="234695"/>
            <a:ext cx="6378219" cy="6388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6780" y="29667"/>
            <a:ext cx="884047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0045" marR="5080" indent="-1617345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1F3863"/>
                </a:solidFill>
                <a:latin typeface="Verdana"/>
                <a:cs typeface="Verdana"/>
              </a:rPr>
              <a:t>Following</a:t>
            </a:r>
            <a:r>
              <a:rPr sz="3200" b="1" spc="-45" dirty="0">
                <a:solidFill>
                  <a:srgbClr val="1F3863"/>
                </a:solidFill>
                <a:latin typeface="Verdana"/>
                <a:cs typeface="Verdana"/>
              </a:rPr>
              <a:t> </a:t>
            </a:r>
            <a:r>
              <a:rPr sz="3200" b="1" dirty="0">
                <a:solidFill>
                  <a:srgbClr val="1F3863"/>
                </a:solidFill>
                <a:latin typeface="Verdana"/>
                <a:cs typeface="Verdana"/>
              </a:rPr>
              <a:t>programming</a:t>
            </a:r>
            <a:r>
              <a:rPr sz="3200" b="1" spc="-80" dirty="0">
                <a:solidFill>
                  <a:srgbClr val="1F3863"/>
                </a:solidFill>
                <a:latin typeface="Verdana"/>
                <a:cs typeface="Verdana"/>
              </a:rPr>
              <a:t> </a:t>
            </a:r>
            <a:r>
              <a:rPr sz="3200" b="1" dirty="0">
                <a:solidFill>
                  <a:srgbClr val="1F3863"/>
                </a:solidFill>
                <a:latin typeface="Verdana"/>
                <a:cs typeface="Verdana"/>
              </a:rPr>
              <a:t>languages</a:t>
            </a:r>
            <a:r>
              <a:rPr sz="3200" b="1" spc="-65" dirty="0">
                <a:solidFill>
                  <a:srgbClr val="1F3863"/>
                </a:solidFill>
                <a:latin typeface="Verdana"/>
                <a:cs typeface="Verdana"/>
              </a:rPr>
              <a:t> </a:t>
            </a:r>
            <a:r>
              <a:rPr sz="3200" b="1" spc="-25" dirty="0">
                <a:solidFill>
                  <a:srgbClr val="1F3863"/>
                </a:solidFill>
                <a:latin typeface="Verdana"/>
                <a:cs typeface="Verdana"/>
              </a:rPr>
              <a:t>are </a:t>
            </a:r>
            <a:r>
              <a:rPr sz="3200" b="1" dirty="0">
                <a:solidFill>
                  <a:srgbClr val="1F3863"/>
                </a:solidFill>
                <a:latin typeface="Verdana"/>
                <a:cs typeface="Verdana"/>
              </a:rPr>
              <a:t>supported</a:t>
            </a:r>
            <a:r>
              <a:rPr sz="3200" b="1" spc="-40" dirty="0">
                <a:solidFill>
                  <a:srgbClr val="1F3863"/>
                </a:solidFill>
                <a:latin typeface="Verdana"/>
                <a:cs typeface="Verdana"/>
              </a:rPr>
              <a:t> </a:t>
            </a:r>
            <a:r>
              <a:rPr sz="3200" b="1" dirty="0">
                <a:solidFill>
                  <a:srgbClr val="1F3863"/>
                </a:solidFill>
                <a:latin typeface="Verdana"/>
                <a:cs typeface="Verdana"/>
              </a:rPr>
              <a:t>by</a:t>
            </a:r>
            <a:r>
              <a:rPr sz="3200" b="1" spc="-20" dirty="0">
                <a:solidFill>
                  <a:srgbClr val="1F3863"/>
                </a:solidFill>
                <a:latin typeface="Verdana"/>
                <a:cs typeface="Verdana"/>
              </a:rPr>
              <a:t> </a:t>
            </a:r>
            <a:r>
              <a:rPr sz="3200" b="1" spc="-10" dirty="0">
                <a:solidFill>
                  <a:srgbClr val="1F3863"/>
                </a:solidFill>
                <a:latin typeface="Verdana"/>
                <a:cs typeface="Verdana"/>
              </a:rPr>
              <a:t>WebDriver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47415" y="1943100"/>
            <a:ext cx="968375" cy="946785"/>
            <a:chOff x="1647415" y="1943100"/>
            <a:chExt cx="968375" cy="946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7415" y="1945993"/>
              <a:ext cx="967769" cy="94358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82495" y="1943100"/>
              <a:ext cx="893444" cy="868680"/>
            </a:xfrm>
            <a:custGeom>
              <a:avLst/>
              <a:gdLst/>
              <a:ahLst/>
              <a:cxnLst/>
              <a:rect l="l" t="t" r="r" b="b"/>
              <a:pathLst>
                <a:path w="893444" h="868680">
                  <a:moveTo>
                    <a:pt x="446531" y="0"/>
                  </a:moveTo>
                  <a:lnTo>
                    <a:pt x="397873" y="2548"/>
                  </a:lnTo>
                  <a:lnTo>
                    <a:pt x="350734" y="10016"/>
                  </a:lnTo>
                  <a:lnTo>
                    <a:pt x="305385" y="22140"/>
                  </a:lnTo>
                  <a:lnTo>
                    <a:pt x="262099" y="38654"/>
                  </a:lnTo>
                  <a:lnTo>
                    <a:pt x="221149" y="59294"/>
                  </a:lnTo>
                  <a:lnTo>
                    <a:pt x="182806" y="83795"/>
                  </a:lnTo>
                  <a:lnTo>
                    <a:pt x="147344" y="111892"/>
                  </a:lnTo>
                  <a:lnTo>
                    <a:pt x="115034" y="143320"/>
                  </a:lnTo>
                  <a:lnTo>
                    <a:pt x="86148" y="177814"/>
                  </a:lnTo>
                  <a:lnTo>
                    <a:pt x="60959" y="215109"/>
                  </a:lnTo>
                  <a:lnTo>
                    <a:pt x="39740" y="254941"/>
                  </a:lnTo>
                  <a:lnTo>
                    <a:pt x="22762" y="297045"/>
                  </a:lnTo>
                  <a:lnTo>
                    <a:pt x="10298" y="341156"/>
                  </a:lnTo>
                  <a:lnTo>
                    <a:pt x="2619" y="387009"/>
                  </a:lnTo>
                  <a:lnTo>
                    <a:pt x="0" y="434339"/>
                  </a:lnTo>
                  <a:lnTo>
                    <a:pt x="2619" y="481670"/>
                  </a:lnTo>
                  <a:lnTo>
                    <a:pt x="10298" y="527523"/>
                  </a:lnTo>
                  <a:lnTo>
                    <a:pt x="22762" y="571634"/>
                  </a:lnTo>
                  <a:lnTo>
                    <a:pt x="39740" y="613738"/>
                  </a:lnTo>
                  <a:lnTo>
                    <a:pt x="60960" y="653570"/>
                  </a:lnTo>
                  <a:lnTo>
                    <a:pt x="86148" y="690865"/>
                  </a:lnTo>
                  <a:lnTo>
                    <a:pt x="115034" y="725359"/>
                  </a:lnTo>
                  <a:lnTo>
                    <a:pt x="147344" y="756787"/>
                  </a:lnTo>
                  <a:lnTo>
                    <a:pt x="182806" y="784884"/>
                  </a:lnTo>
                  <a:lnTo>
                    <a:pt x="221149" y="809385"/>
                  </a:lnTo>
                  <a:lnTo>
                    <a:pt x="262099" y="830025"/>
                  </a:lnTo>
                  <a:lnTo>
                    <a:pt x="305385" y="846539"/>
                  </a:lnTo>
                  <a:lnTo>
                    <a:pt x="350734" y="858663"/>
                  </a:lnTo>
                  <a:lnTo>
                    <a:pt x="397873" y="866131"/>
                  </a:lnTo>
                  <a:lnTo>
                    <a:pt x="446531" y="868679"/>
                  </a:lnTo>
                  <a:lnTo>
                    <a:pt x="495190" y="866131"/>
                  </a:lnTo>
                  <a:lnTo>
                    <a:pt x="542329" y="858663"/>
                  </a:lnTo>
                  <a:lnTo>
                    <a:pt x="587678" y="846539"/>
                  </a:lnTo>
                  <a:lnTo>
                    <a:pt x="630964" y="830025"/>
                  </a:lnTo>
                  <a:lnTo>
                    <a:pt x="671914" y="809385"/>
                  </a:lnTo>
                  <a:lnTo>
                    <a:pt x="710257" y="784884"/>
                  </a:lnTo>
                  <a:lnTo>
                    <a:pt x="745719" y="756787"/>
                  </a:lnTo>
                  <a:lnTo>
                    <a:pt x="778029" y="725359"/>
                  </a:lnTo>
                  <a:lnTo>
                    <a:pt x="806915" y="690865"/>
                  </a:lnTo>
                  <a:lnTo>
                    <a:pt x="832104" y="653570"/>
                  </a:lnTo>
                  <a:lnTo>
                    <a:pt x="853323" y="613738"/>
                  </a:lnTo>
                  <a:lnTo>
                    <a:pt x="870301" y="571634"/>
                  </a:lnTo>
                  <a:lnTo>
                    <a:pt x="882765" y="527523"/>
                  </a:lnTo>
                  <a:lnTo>
                    <a:pt x="890444" y="481670"/>
                  </a:lnTo>
                  <a:lnTo>
                    <a:pt x="893064" y="434339"/>
                  </a:lnTo>
                  <a:lnTo>
                    <a:pt x="890444" y="387009"/>
                  </a:lnTo>
                  <a:lnTo>
                    <a:pt x="882765" y="341156"/>
                  </a:lnTo>
                  <a:lnTo>
                    <a:pt x="870301" y="297045"/>
                  </a:lnTo>
                  <a:lnTo>
                    <a:pt x="853323" y="254941"/>
                  </a:lnTo>
                  <a:lnTo>
                    <a:pt x="832104" y="215109"/>
                  </a:lnTo>
                  <a:lnTo>
                    <a:pt x="806915" y="177814"/>
                  </a:lnTo>
                  <a:lnTo>
                    <a:pt x="778029" y="143320"/>
                  </a:lnTo>
                  <a:lnTo>
                    <a:pt x="745719" y="111892"/>
                  </a:lnTo>
                  <a:lnTo>
                    <a:pt x="710257" y="83795"/>
                  </a:lnTo>
                  <a:lnTo>
                    <a:pt x="671914" y="59294"/>
                  </a:lnTo>
                  <a:lnTo>
                    <a:pt x="630964" y="38654"/>
                  </a:lnTo>
                  <a:lnTo>
                    <a:pt x="587678" y="22140"/>
                  </a:lnTo>
                  <a:lnTo>
                    <a:pt x="542329" y="10016"/>
                  </a:lnTo>
                  <a:lnTo>
                    <a:pt x="495190" y="2548"/>
                  </a:lnTo>
                  <a:lnTo>
                    <a:pt x="446531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88742" y="2106295"/>
            <a:ext cx="10598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585858"/>
                </a:solidFill>
                <a:latin typeface="Verdana"/>
                <a:cs typeface="Verdana"/>
              </a:rPr>
              <a:t>Java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3514" y="2070353"/>
            <a:ext cx="35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77555" y="1943100"/>
            <a:ext cx="968375" cy="946785"/>
            <a:chOff x="6577555" y="1943100"/>
            <a:chExt cx="968375" cy="9467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7555" y="1945993"/>
              <a:ext cx="967769" cy="9435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12636" y="1943100"/>
              <a:ext cx="893444" cy="868680"/>
            </a:xfrm>
            <a:custGeom>
              <a:avLst/>
              <a:gdLst/>
              <a:ahLst/>
              <a:cxnLst/>
              <a:rect l="l" t="t" r="r" b="b"/>
              <a:pathLst>
                <a:path w="893445" h="868680">
                  <a:moveTo>
                    <a:pt x="446532" y="0"/>
                  </a:moveTo>
                  <a:lnTo>
                    <a:pt x="397873" y="2548"/>
                  </a:lnTo>
                  <a:lnTo>
                    <a:pt x="350734" y="10016"/>
                  </a:lnTo>
                  <a:lnTo>
                    <a:pt x="305385" y="22140"/>
                  </a:lnTo>
                  <a:lnTo>
                    <a:pt x="262099" y="38654"/>
                  </a:lnTo>
                  <a:lnTo>
                    <a:pt x="221149" y="59294"/>
                  </a:lnTo>
                  <a:lnTo>
                    <a:pt x="182806" y="83795"/>
                  </a:lnTo>
                  <a:lnTo>
                    <a:pt x="147344" y="111892"/>
                  </a:lnTo>
                  <a:lnTo>
                    <a:pt x="115034" y="143320"/>
                  </a:lnTo>
                  <a:lnTo>
                    <a:pt x="86148" y="177814"/>
                  </a:lnTo>
                  <a:lnTo>
                    <a:pt x="60960" y="215109"/>
                  </a:lnTo>
                  <a:lnTo>
                    <a:pt x="39740" y="254941"/>
                  </a:lnTo>
                  <a:lnTo>
                    <a:pt x="22762" y="297045"/>
                  </a:lnTo>
                  <a:lnTo>
                    <a:pt x="10298" y="341156"/>
                  </a:lnTo>
                  <a:lnTo>
                    <a:pt x="2619" y="387009"/>
                  </a:lnTo>
                  <a:lnTo>
                    <a:pt x="0" y="434339"/>
                  </a:lnTo>
                  <a:lnTo>
                    <a:pt x="2619" y="481670"/>
                  </a:lnTo>
                  <a:lnTo>
                    <a:pt x="10298" y="527523"/>
                  </a:lnTo>
                  <a:lnTo>
                    <a:pt x="22762" y="571634"/>
                  </a:lnTo>
                  <a:lnTo>
                    <a:pt x="39740" y="613738"/>
                  </a:lnTo>
                  <a:lnTo>
                    <a:pt x="60960" y="653570"/>
                  </a:lnTo>
                  <a:lnTo>
                    <a:pt x="86148" y="690865"/>
                  </a:lnTo>
                  <a:lnTo>
                    <a:pt x="115034" y="725359"/>
                  </a:lnTo>
                  <a:lnTo>
                    <a:pt x="147344" y="756787"/>
                  </a:lnTo>
                  <a:lnTo>
                    <a:pt x="182806" y="784884"/>
                  </a:lnTo>
                  <a:lnTo>
                    <a:pt x="221149" y="809385"/>
                  </a:lnTo>
                  <a:lnTo>
                    <a:pt x="262099" y="830025"/>
                  </a:lnTo>
                  <a:lnTo>
                    <a:pt x="305385" y="846539"/>
                  </a:lnTo>
                  <a:lnTo>
                    <a:pt x="350734" y="858663"/>
                  </a:lnTo>
                  <a:lnTo>
                    <a:pt x="397873" y="866131"/>
                  </a:lnTo>
                  <a:lnTo>
                    <a:pt x="446532" y="868679"/>
                  </a:lnTo>
                  <a:lnTo>
                    <a:pt x="495190" y="866131"/>
                  </a:lnTo>
                  <a:lnTo>
                    <a:pt x="542329" y="858663"/>
                  </a:lnTo>
                  <a:lnTo>
                    <a:pt x="587678" y="846539"/>
                  </a:lnTo>
                  <a:lnTo>
                    <a:pt x="630964" y="830025"/>
                  </a:lnTo>
                  <a:lnTo>
                    <a:pt x="671914" y="809385"/>
                  </a:lnTo>
                  <a:lnTo>
                    <a:pt x="710257" y="784884"/>
                  </a:lnTo>
                  <a:lnTo>
                    <a:pt x="745719" y="756787"/>
                  </a:lnTo>
                  <a:lnTo>
                    <a:pt x="778029" y="725359"/>
                  </a:lnTo>
                  <a:lnTo>
                    <a:pt x="806915" y="690865"/>
                  </a:lnTo>
                  <a:lnTo>
                    <a:pt x="832103" y="653570"/>
                  </a:lnTo>
                  <a:lnTo>
                    <a:pt x="853323" y="613738"/>
                  </a:lnTo>
                  <a:lnTo>
                    <a:pt x="870301" y="571634"/>
                  </a:lnTo>
                  <a:lnTo>
                    <a:pt x="882765" y="527523"/>
                  </a:lnTo>
                  <a:lnTo>
                    <a:pt x="890444" y="481670"/>
                  </a:lnTo>
                  <a:lnTo>
                    <a:pt x="893064" y="434339"/>
                  </a:lnTo>
                  <a:lnTo>
                    <a:pt x="890444" y="387009"/>
                  </a:lnTo>
                  <a:lnTo>
                    <a:pt x="882765" y="341156"/>
                  </a:lnTo>
                  <a:lnTo>
                    <a:pt x="870301" y="297045"/>
                  </a:lnTo>
                  <a:lnTo>
                    <a:pt x="853323" y="254941"/>
                  </a:lnTo>
                  <a:lnTo>
                    <a:pt x="832104" y="215109"/>
                  </a:lnTo>
                  <a:lnTo>
                    <a:pt x="806915" y="177814"/>
                  </a:lnTo>
                  <a:lnTo>
                    <a:pt x="778029" y="143320"/>
                  </a:lnTo>
                  <a:lnTo>
                    <a:pt x="745719" y="111892"/>
                  </a:lnTo>
                  <a:lnTo>
                    <a:pt x="710257" y="83795"/>
                  </a:lnTo>
                  <a:lnTo>
                    <a:pt x="671914" y="59294"/>
                  </a:lnTo>
                  <a:lnTo>
                    <a:pt x="630964" y="38654"/>
                  </a:lnTo>
                  <a:lnTo>
                    <a:pt x="587678" y="22140"/>
                  </a:lnTo>
                  <a:lnTo>
                    <a:pt x="542329" y="10016"/>
                  </a:lnTo>
                  <a:lnTo>
                    <a:pt x="495190" y="2548"/>
                  </a:lnTo>
                  <a:lnTo>
                    <a:pt x="446532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96910" y="2094941"/>
            <a:ext cx="10712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585858"/>
                </a:solidFill>
                <a:latin typeface="Verdana"/>
                <a:cs typeface="Verdana"/>
              </a:rPr>
              <a:t>.NET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2510" y="2083434"/>
            <a:ext cx="35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47415" y="3297935"/>
            <a:ext cx="968375" cy="948055"/>
            <a:chOff x="1647415" y="3297935"/>
            <a:chExt cx="968375" cy="94805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415" y="3300857"/>
              <a:ext cx="967769" cy="9450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82495" y="3297935"/>
              <a:ext cx="893444" cy="870585"/>
            </a:xfrm>
            <a:custGeom>
              <a:avLst/>
              <a:gdLst/>
              <a:ahLst/>
              <a:cxnLst/>
              <a:rect l="l" t="t" r="r" b="b"/>
              <a:pathLst>
                <a:path w="893444" h="870585">
                  <a:moveTo>
                    <a:pt x="446531" y="0"/>
                  </a:moveTo>
                  <a:lnTo>
                    <a:pt x="397873" y="2553"/>
                  </a:lnTo>
                  <a:lnTo>
                    <a:pt x="350734" y="10036"/>
                  </a:lnTo>
                  <a:lnTo>
                    <a:pt x="305385" y="22183"/>
                  </a:lnTo>
                  <a:lnTo>
                    <a:pt x="262099" y="38729"/>
                  </a:lnTo>
                  <a:lnTo>
                    <a:pt x="221149" y="59407"/>
                  </a:lnTo>
                  <a:lnTo>
                    <a:pt x="182806" y="83954"/>
                  </a:lnTo>
                  <a:lnTo>
                    <a:pt x="147344" y="112102"/>
                  </a:lnTo>
                  <a:lnTo>
                    <a:pt x="115034" y="143587"/>
                  </a:lnTo>
                  <a:lnTo>
                    <a:pt x="86148" y="178143"/>
                  </a:lnTo>
                  <a:lnTo>
                    <a:pt x="60959" y="215504"/>
                  </a:lnTo>
                  <a:lnTo>
                    <a:pt x="39740" y="255406"/>
                  </a:lnTo>
                  <a:lnTo>
                    <a:pt x="22762" y="297582"/>
                  </a:lnTo>
                  <a:lnTo>
                    <a:pt x="10298" y="341767"/>
                  </a:lnTo>
                  <a:lnTo>
                    <a:pt x="2619" y="387695"/>
                  </a:lnTo>
                  <a:lnTo>
                    <a:pt x="0" y="435101"/>
                  </a:lnTo>
                  <a:lnTo>
                    <a:pt x="2619" y="482508"/>
                  </a:lnTo>
                  <a:lnTo>
                    <a:pt x="10298" y="528436"/>
                  </a:lnTo>
                  <a:lnTo>
                    <a:pt x="22762" y="572621"/>
                  </a:lnTo>
                  <a:lnTo>
                    <a:pt x="39740" y="614797"/>
                  </a:lnTo>
                  <a:lnTo>
                    <a:pt x="60960" y="654699"/>
                  </a:lnTo>
                  <a:lnTo>
                    <a:pt x="86148" y="692060"/>
                  </a:lnTo>
                  <a:lnTo>
                    <a:pt x="115034" y="726616"/>
                  </a:lnTo>
                  <a:lnTo>
                    <a:pt x="147344" y="758101"/>
                  </a:lnTo>
                  <a:lnTo>
                    <a:pt x="182806" y="786249"/>
                  </a:lnTo>
                  <a:lnTo>
                    <a:pt x="221149" y="810796"/>
                  </a:lnTo>
                  <a:lnTo>
                    <a:pt x="262099" y="831474"/>
                  </a:lnTo>
                  <a:lnTo>
                    <a:pt x="305385" y="848020"/>
                  </a:lnTo>
                  <a:lnTo>
                    <a:pt x="350734" y="860167"/>
                  </a:lnTo>
                  <a:lnTo>
                    <a:pt x="397873" y="867650"/>
                  </a:lnTo>
                  <a:lnTo>
                    <a:pt x="446531" y="870203"/>
                  </a:lnTo>
                  <a:lnTo>
                    <a:pt x="495190" y="867650"/>
                  </a:lnTo>
                  <a:lnTo>
                    <a:pt x="542329" y="860167"/>
                  </a:lnTo>
                  <a:lnTo>
                    <a:pt x="587678" y="848020"/>
                  </a:lnTo>
                  <a:lnTo>
                    <a:pt x="630964" y="831474"/>
                  </a:lnTo>
                  <a:lnTo>
                    <a:pt x="671914" y="810796"/>
                  </a:lnTo>
                  <a:lnTo>
                    <a:pt x="710257" y="786249"/>
                  </a:lnTo>
                  <a:lnTo>
                    <a:pt x="745719" y="758101"/>
                  </a:lnTo>
                  <a:lnTo>
                    <a:pt x="778029" y="726616"/>
                  </a:lnTo>
                  <a:lnTo>
                    <a:pt x="806915" y="692060"/>
                  </a:lnTo>
                  <a:lnTo>
                    <a:pt x="832104" y="654699"/>
                  </a:lnTo>
                  <a:lnTo>
                    <a:pt x="853323" y="614797"/>
                  </a:lnTo>
                  <a:lnTo>
                    <a:pt x="870301" y="572621"/>
                  </a:lnTo>
                  <a:lnTo>
                    <a:pt x="882765" y="528436"/>
                  </a:lnTo>
                  <a:lnTo>
                    <a:pt x="890444" y="482508"/>
                  </a:lnTo>
                  <a:lnTo>
                    <a:pt x="893064" y="435101"/>
                  </a:lnTo>
                  <a:lnTo>
                    <a:pt x="890444" y="387695"/>
                  </a:lnTo>
                  <a:lnTo>
                    <a:pt x="882765" y="341767"/>
                  </a:lnTo>
                  <a:lnTo>
                    <a:pt x="870301" y="297582"/>
                  </a:lnTo>
                  <a:lnTo>
                    <a:pt x="853323" y="255406"/>
                  </a:lnTo>
                  <a:lnTo>
                    <a:pt x="832104" y="215504"/>
                  </a:lnTo>
                  <a:lnTo>
                    <a:pt x="806915" y="178143"/>
                  </a:lnTo>
                  <a:lnTo>
                    <a:pt x="778029" y="143587"/>
                  </a:lnTo>
                  <a:lnTo>
                    <a:pt x="745719" y="112102"/>
                  </a:lnTo>
                  <a:lnTo>
                    <a:pt x="710257" y="83954"/>
                  </a:lnTo>
                  <a:lnTo>
                    <a:pt x="671914" y="59407"/>
                  </a:lnTo>
                  <a:lnTo>
                    <a:pt x="630964" y="38729"/>
                  </a:lnTo>
                  <a:lnTo>
                    <a:pt x="587678" y="22183"/>
                  </a:lnTo>
                  <a:lnTo>
                    <a:pt x="542329" y="10036"/>
                  </a:lnTo>
                  <a:lnTo>
                    <a:pt x="495190" y="2553"/>
                  </a:lnTo>
                  <a:lnTo>
                    <a:pt x="446531" y="0"/>
                  </a:lnTo>
                  <a:close/>
                </a:path>
              </a:pathLst>
            </a:custGeom>
            <a:solidFill>
              <a:srgbClr val="EC9F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88360" y="3471417"/>
            <a:ext cx="96329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5" dirty="0">
                <a:solidFill>
                  <a:srgbClr val="585858"/>
                </a:solidFill>
                <a:latin typeface="Verdana"/>
                <a:cs typeface="Verdana"/>
              </a:rPr>
              <a:t>PHP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51101" y="3440633"/>
            <a:ext cx="3511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41563" y="3297935"/>
            <a:ext cx="968375" cy="946785"/>
            <a:chOff x="6641563" y="3297935"/>
            <a:chExt cx="968375" cy="94678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1563" y="3300829"/>
              <a:ext cx="967769" cy="94358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76643" y="3297935"/>
              <a:ext cx="893444" cy="868680"/>
            </a:xfrm>
            <a:custGeom>
              <a:avLst/>
              <a:gdLst/>
              <a:ahLst/>
              <a:cxnLst/>
              <a:rect l="l" t="t" r="r" b="b"/>
              <a:pathLst>
                <a:path w="893445" h="868679">
                  <a:moveTo>
                    <a:pt x="446531" y="0"/>
                  </a:moveTo>
                  <a:lnTo>
                    <a:pt x="397873" y="2548"/>
                  </a:lnTo>
                  <a:lnTo>
                    <a:pt x="350734" y="10016"/>
                  </a:lnTo>
                  <a:lnTo>
                    <a:pt x="305385" y="22140"/>
                  </a:lnTo>
                  <a:lnTo>
                    <a:pt x="262099" y="38654"/>
                  </a:lnTo>
                  <a:lnTo>
                    <a:pt x="221149" y="59294"/>
                  </a:lnTo>
                  <a:lnTo>
                    <a:pt x="182806" y="83795"/>
                  </a:lnTo>
                  <a:lnTo>
                    <a:pt x="147344" y="111892"/>
                  </a:lnTo>
                  <a:lnTo>
                    <a:pt x="115034" y="143320"/>
                  </a:lnTo>
                  <a:lnTo>
                    <a:pt x="86148" y="177814"/>
                  </a:lnTo>
                  <a:lnTo>
                    <a:pt x="60960" y="215109"/>
                  </a:lnTo>
                  <a:lnTo>
                    <a:pt x="39740" y="254941"/>
                  </a:lnTo>
                  <a:lnTo>
                    <a:pt x="22762" y="297045"/>
                  </a:lnTo>
                  <a:lnTo>
                    <a:pt x="10298" y="341156"/>
                  </a:lnTo>
                  <a:lnTo>
                    <a:pt x="2619" y="387009"/>
                  </a:lnTo>
                  <a:lnTo>
                    <a:pt x="0" y="434339"/>
                  </a:lnTo>
                  <a:lnTo>
                    <a:pt x="2619" y="481670"/>
                  </a:lnTo>
                  <a:lnTo>
                    <a:pt x="10298" y="527523"/>
                  </a:lnTo>
                  <a:lnTo>
                    <a:pt x="22762" y="571634"/>
                  </a:lnTo>
                  <a:lnTo>
                    <a:pt x="39740" y="613738"/>
                  </a:lnTo>
                  <a:lnTo>
                    <a:pt x="60959" y="653570"/>
                  </a:lnTo>
                  <a:lnTo>
                    <a:pt x="86148" y="690865"/>
                  </a:lnTo>
                  <a:lnTo>
                    <a:pt x="115034" y="725359"/>
                  </a:lnTo>
                  <a:lnTo>
                    <a:pt x="147344" y="756787"/>
                  </a:lnTo>
                  <a:lnTo>
                    <a:pt x="182806" y="784884"/>
                  </a:lnTo>
                  <a:lnTo>
                    <a:pt x="221149" y="809385"/>
                  </a:lnTo>
                  <a:lnTo>
                    <a:pt x="262099" y="830025"/>
                  </a:lnTo>
                  <a:lnTo>
                    <a:pt x="305385" y="846539"/>
                  </a:lnTo>
                  <a:lnTo>
                    <a:pt x="350734" y="858663"/>
                  </a:lnTo>
                  <a:lnTo>
                    <a:pt x="397873" y="866131"/>
                  </a:lnTo>
                  <a:lnTo>
                    <a:pt x="446531" y="868680"/>
                  </a:lnTo>
                  <a:lnTo>
                    <a:pt x="495190" y="866131"/>
                  </a:lnTo>
                  <a:lnTo>
                    <a:pt x="542329" y="858663"/>
                  </a:lnTo>
                  <a:lnTo>
                    <a:pt x="587678" y="846539"/>
                  </a:lnTo>
                  <a:lnTo>
                    <a:pt x="630964" y="830025"/>
                  </a:lnTo>
                  <a:lnTo>
                    <a:pt x="671914" y="809385"/>
                  </a:lnTo>
                  <a:lnTo>
                    <a:pt x="710257" y="784884"/>
                  </a:lnTo>
                  <a:lnTo>
                    <a:pt x="745719" y="756787"/>
                  </a:lnTo>
                  <a:lnTo>
                    <a:pt x="778029" y="725359"/>
                  </a:lnTo>
                  <a:lnTo>
                    <a:pt x="806915" y="690865"/>
                  </a:lnTo>
                  <a:lnTo>
                    <a:pt x="832103" y="653570"/>
                  </a:lnTo>
                  <a:lnTo>
                    <a:pt x="853323" y="613738"/>
                  </a:lnTo>
                  <a:lnTo>
                    <a:pt x="870301" y="571634"/>
                  </a:lnTo>
                  <a:lnTo>
                    <a:pt x="882765" y="527523"/>
                  </a:lnTo>
                  <a:lnTo>
                    <a:pt x="890444" y="481670"/>
                  </a:lnTo>
                  <a:lnTo>
                    <a:pt x="893063" y="434339"/>
                  </a:lnTo>
                  <a:lnTo>
                    <a:pt x="890444" y="387009"/>
                  </a:lnTo>
                  <a:lnTo>
                    <a:pt x="882765" y="341156"/>
                  </a:lnTo>
                  <a:lnTo>
                    <a:pt x="870301" y="297045"/>
                  </a:lnTo>
                  <a:lnTo>
                    <a:pt x="853323" y="254941"/>
                  </a:lnTo>
                  <a:lnTo>
                    <a:pt x="832103" y="215109"/>
                  </a:lnTo>
                  <a:lnTo>
                    <a:pt x="806915" y="177814"/>
                  </a:lnTo>
                  <a:lnTo>
                    <a:pt x="778029" y="143320"/>
                  </a:lnTo>
                  <a:lnTo>
                    <a:pt x="745719" y="111892"/>
                  </a:lnTo>
                  <a:lnTo>
                    <a:pt x="710257" y="83795"/>
                  </a:lnTo>
                  <a:lnTo>
                    <a:pt x="671914" y="59294"/>
                  </a:lnTo>
                  <a:lnTo>
                    <a:pt x="630964" y="38654"/>
                  </a:lnTo>
                  <a:lnTo>
                    <a:pt x="587678" y="22140"/>
                  </a:lnTo>
                  <a:lnTo>
                    <a:pt x="542329" y="10016"/>
                  </a:lnTo>
                  <a:lnTo>
                    <a:pt x="495190" y="2548"/>
                  </a:lnTo>
                  <a:lnTo>
                    <a:pt x="446531" y="0"/>
                  </a:lnTo>
                  <a:close/>
                </a:path>
              </a:pathLst>
            </a:custGeom>
            <a:solidFill>
              <a:srgbClr val="EC9F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853298" y="3417570"/>
            <a:ext cx="16325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585858"/>
                </a:solidFill>
                <a:latin typeface="Verdana"/>
                <a:cs typeface="Verdana"/>
              </a:rPr>
              <a:t>Python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08672" y="3439159"/>
            <a:ext cx="35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47415" y="4532376"/>
            <a:ext cx="968375" cy="946785"/>
            <a:chOff x="1647415" y="4532376"/>
            <a:chExt cx="968375" cy="94678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7415" y="4535269"/>
              <a:ext cx="967769" cy="94358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682495" y="4532376"/>
              <a:ext cx="893444" cy="868680"/>
            </a:xfrm>
            <a:custGeom>
              <a:avLst/>
              <a:gdLst/>
              <a:ahLst/>
              <a:cxnLst/>
              <a:rect l="l" t="t" r="r" b="b"/>
              <a:pathLst>
                <a:path w="893444" h="868679">
                  <a:moveTo>
                    <a:pt x="446531" y="0"/>
                  </a:moveTo>
                  <a:lnTo>
                    <a:pt x="397873" y="2548"/>
                  </a:lnTo>
                  <a:lnTo>
                    <a:pt x="350734" y="10016"/>
                  </a:lnTo>
                  <a:lnTo>
                    <a:pt x="305385" y="22140"/>
                  </a:lnTo>
                  <a:lnTo>
                    <a:pt x="262099" y="38654"/>
                  </a:lnTo>
                  <a:lnTo>
                    <a:pt x="221149" y="59294"/>
                  </a:lnTo>
                  <a:lnTo>
                    <a:pt x="182806" y="83795"/>
                  </a:lnTo>
                  <a:lnTo>
                    <a:pt x="147344" y="111892"/>
                  </a:lnTo>
                  <a:lnTo>
                    <a:pt x="115034" y="143320"/>
                  </a:lnTo>
                  <a:lnTo>
                    <a:pt x="86148" y="177814"/>
                  </a:lnTo>
                  <a:lnTo>
                    <a:pt x="60959" y="215109"/>
                  </a:lnTo>
                  <a:lnTo>
                    <a:pt x="39740" y="254941"/>
                  </a:lnTo>
                  <a:lnTo>
                    <a:pt x="22762" y="297045"/>
                  </a:lnTo>
                  <a:lnTo>
                    <a:pt x="10298" y="341156"/>
                  </a:lnTo>
                  <a:lnTo>
                    <a:pt x="2619" y="387009"/>
                  </a:lnTo>
                  <a:lnTo>
                    <a:pt x="0" y="434340"/>
                  </a:lnTo>
                  <a:lnTo>
                    <a:pt x="2619" y="481670"/>
                  </a:lnTo>
                  <a:lnTo>
                    <a:pt x="10298" y="527523"/>
                  </a:lnTo>
                  <a:lnTo>
                    <a:pt x="22762" y="571634"/>
                  </a:lnTo>
                  <a:lnTo>
                    <a:pt x="39740" y="613738"/>
                  </a:lnTo>
                  <a:lnTo>
                    <a:pt x="60960" y="653570"/>
                  </a:lnTo>
                  <a:lnTo>
                    <a:pt x="86148" y="690865"/>
                  </a:lnTo>
                  <a:lnTo>
                    <a:pt x="115034" y="725359"/>
                  </a:lnTo>
                  <a:lnTo>
                    <a:pt x="147344" y="756787"/>
                  </a:lnTo>
                  <a:lnTo>
                    <a:pt x="182806" y="784884"/>
                  </a:lnTo>
                  <a:lnTo>
                    <a:pt x="221149" y="809385"/>
                  </a:lnTo>
                  <a:lnTo>
                    <a:pt x="262099" y="830025"/>
                  </a:lnTo>
                  <a:lnTo>
                    <a:pt x="305385" y="846539"/>
                  </a:lnTo>
                  <a:lnTo>
                    <a:pt x="350734" y="858663"/>
                  </a:lnTo>
                  <a:lnTo>
                    <a:pt x="397873" y="866131"/>
                  </a:lnTo>
                  <a:lnTo>
                    <a:pt x="446531" y="868680"/>
                  </a:lnTo>
                  <a:lnTo>
                    <a:pt x="495190" y="866131"/>
                  </a:lnTo>
                  <a:lnTo>
                    <a:pt x="542329" y="858663"/>
                  </a:lnTo>
                  <a:lnTo>
                    <a:pt x="587678" y="846539"/>
                  </a:lnTo>
                  <a:lnTo>
                    <a:pt x="630964" y="830025"/>
                  </a:lnTo>
                  <a:lnTo>
                    <a:pt x="671914" y="809385"/>
                  </a:lnTo>
                  <a:lnTo>
                    <a:pt x="710257" y="784884"/>
                  </a:lnTo>
                  <a:lnTo>
                    <a:pt x="745719" y="756787"/>
                  </a:lnTo>
                  <a:lnTo>
                    <a:pt x="778029" y="725359"/>
                  </a:lnTo>
                  <a:lnTo>
                    <a:pt x="806915" y="690865"/>
                  </a:lnTo>
                  <a:lnTo>
                    <a:pt x="832104" y="653570"/>
                  </a:lnTo>
                  <a:lnTo>
                    <a:pt x="853323" y="613738"/>
                  </a:lnTo>
                  <a:lnTo>
                    <a:pt x="870301" y="571634"/>
                  </a:lnTo>
                  <a:lnTo>
                    <a:pt x="882765" y="527523"/>
                  </a:lnTo>
                  <a:lnTo>
                    <a:pt x="890444" y="481670"/>
                  </a:lnTo>
                  <a:lnTo>
                    <a:pt x="893064" y="434340"/>
                  </a:lnTo>
                  <a:lnTo>
                    <a:pt x="890444" y="387009"/>
                  </a:lnTo>
                  <a:lnTo>
                    <a:pt x="882765" y="341156"/>
                  </a:lnTo>
                  <a:lnTo>
                    <a:pt x="870301" y="297045"/>
                  </a:lnTo>
                  <a:lnTo>
                    <a:pt x="853323" y="254941"/>
                  </a:lnTo>
                  <a:lnTo>
                    <a:pt x="832104" y="215109"/>
                  </a:lnTo>
                  <a:lnTo>
                    <a:pt x="806915" y="177814"/>
                  </a:lnTo>
                  <a:lnTo>
                    <a:pt x="778029" y="143320"/>
                  </a:lnTo>
                  <a:lnTo>
                    <a:pt x="745719" y="111892"/>
                  </a:lnTo>
                  <a:lnTo>
                    <a:pt x="710257" y="83795"/>
                  </a:lnTo>
                  <a:lnTo>
                    <a:pt x="671914" y="59294"/>
                  </a:lnTo>
                  <a:lnTo>
                    <a:pt x="630964" y="38654"/>
                  </a:lnTo>
                  <a:lnTo>
                    <a:pt x="587678" y="22140"/>
                  </a:lnTo>
                  <a:lnTo>
                    <a:pt x="542329" y="10016"/>
                  </a:lnTo>
                  <a:lnTo>
                    <a:pt x="495190" y="2548"/>
                  </a:lnTo>
                  <a:lnTo>
                    <a:pt x="446531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888360" y="4750689"/>
            <a:ext cx="9359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solidFill>
                  <a:srgbClr val="585858"/>
                </a:solidFill>
                <a:latin typeface="Verdana"/>
                <a:cs typeface="Verdana"/>
              </a:rPr>
              <a:t>Perl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3514" y="4660519"/>
            <a:ext cx="35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641563" y="4546091"/>
            <a:ext cx="968375" cy="946785"/>
            <a:chOff x="6641563" y="4546091"/>
            <a:chExt cx="968375" cy="94678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1563" y="4548984"/>
              <a:ext cx="967769" cy="94358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676643" y="4546091"/>
              <a:ext cx="893444" cy="868680"/>
            </a:xfrm>
            <a:custGeom>
              <a:avLst/>
              <a:gdLst/>
              <a:ahLst/>
              <a:cxnLst/>
              <a:rect l="l" t="t" r="r" b="b"/>
              <a:pathLst>
                <a:path w="893445" h="868679">
                  <a:moveTo>
                    <a:pt x="446531" y="0"/>
                  </a:moveTo>
                  <a:lnTo>
                    <a:pt x="397873" y="2548"/>
                  </a:lnTo>
                  <a:lnTo>
                    <a:pt x="350734" y="10016"/>
                  </a:lnTo>
                  <a:lnTo>
                    <a:pt x="305385" y="22140"/>
                  </a:lnTo>
                  <a:lnTo>
                    <a:pt x="262099" y="38654"/>
                  </a:lnTo>
                  <a:lnTo>
                    <a:pt x="221149" y="59294"/>
                  </a:lnTo>
                  <a:lnTo>
                    <a:pt x="182806" y="83795"/>
                  </a:lnTo>
                  <a:lnTo>
                    <a:pt x="147344" y="111892"/>
                  </a:lnTo>
                  <a:lnTo>
                    <a:pt x="115034" y="143320"/>
                  </a:lnTo>
                  <a:lnTo>
                    <a:pt x="86148" y="177814"/>
                  </a:lnTo>
                  <a:lnTo>
                    <a:pt x="60960" y="215109"/>
                  </a:lnTo>
                  <a:lnTo>
                    <a:pt x="39740" y="254941"/>
                  </a:lnTo>
                  <a:lnTo>
                    <a:pt x="22762" y="297045"/>
                  </a:lnTo>
                  <a:lnTo>
                    <a:pt x="10298" y="341156"/>
                  </a:lnTo>
                  <a:lnTo>
                    <a:pt x="2619" y="387009"/>
                  </a:lnTo>
                  <a:lnTo>
                    <a:pt x="0" y="434339"/>
                  </a:lnTo>
                  <a:lnTo>
                    <a:pt x="2619" y="481670"/>
                  </a:lnTo>
                  <a:lnTo>
                    <a:pt x="10298" y="527523"/>
                  </a:lnTo>
                  <a:lnTo>
                    <a:pt x="22762" y="571634"/>
                  </a:lnTo>
                  <a:lnTo>
                    <a:pt x="39740" y="613738"/>
                  </a:lnTo>
                  <a:lnTo>
                    <a:pt x="60959" y="653570"/>
                  </a:lnTo>
                  <a:lnTo>
                    <a:pt x="86148" y="690865"/>
                  </a:lnTo>
                  <a:lnTo>
                    <a:pt x="115034" y="725359"/>
                  </a:lnTo>
                  <a:lnTo>
                    <a:pt x="147344" y="756787"/>
                  </a:lnTo>
                  <a:lnTo>
                    <a:pt x="182806" y="784884"/>
                  </a:lnTo>
                  <a:lnTo>
                    <a:pt x="221149" y="809385"/>
                  </a:lnTo>
                  <a:lnTo>
                    <a:pt x="262099" y="830025"/>
                  </a:lnTo>
                  <a:lnTo>
                    <a:pt x="305385" y="846539"/>
                  </a:lnTo>
                  <a:lnTo>
                    <a:pt x="350734" y="858663"/>
                  </a:lnTo>
                  <a:lnTo>
                    <a:pt x="397873" y="866131"/>
                  </a:lnTo>
                  <a:lnTo>
                    <a:pt x="446531" y="868679"/>
                  </a:lnTo>
                  <a:lnTo>
                    <a:pt x="495190" y="866131"/>
                  </a:lnTo>
                  <a:lnTo>
                    <a:pt x="542329" y="858663"/>
                  </a:lnTo>
                  <a:lnTo>
                    <a:pt x="587678" y="846539"/>
                  </a:lnTo>
                  <a:lnTo>
                    <a:pt x="630964" y="830025"/>
                  </a:lnTo>
                  <a:lnTo>
                    <a:pt x="671914" y="809385"/>
                  </a:lnTo>
                  <a:lnTo>
                    <a:pt x="710257" y="784884"/>
                  </a:lnTo>
                  <a:lnTo>
                    <a:pt x="745719" y="756787"/>
                  </a:lnTo>
                  <a:lnTo>
                    <a:pt x="778029" y="725359"/>
                  </a:lnTo>
                  <a:lnTo>
                    <a:pt x="806915" y="690865"/>
                  </a:lnTo>
                  <a:lnTo>
                    <a:pt x="832103" y="653570"/>
                  </a:lnTo>
                  <a:lnTo>
                    <a:pt x="853323" y="613738"/>
                  </a:lnTo>
                  <a:lnTo>
                    <a:pt x="870301" y="571634"/>
                  </a:lnTo>
                  <a:lnTo>
                    <a:pt x="882765" y="527523"/>
                  </a:lnTo>
                  <a:lnTo>
                    <a:pt x="890444" y="481670"/>
                  </a:lnTo>
                  <a:lnTo>
                    <a:pt x="893063" y="434339"/>
                  </a:lnTo>
                  <a:lnTo>
                    <a:pt x="890444" y="387009"/>
                  </a:lnTo>
                  <a:lnTo>
                    <a:pt x="882765" y="341156"/>
                  </a:lnTo>
                  <a:lnTo>
                    <a:pt x="870301" y="297045"/>
                  </a:lnTo>
                  <a:lnTo>
                    <a:pt x="853323" y="254941"/>
                  </a:lnTo>
                  <a:lnTo>
                    <a:pt x="832103" y="215109"/>
                  </a:lnTo>
                  <a:lnTo>
                    <a:pt x="806915" y="177814"/>
                  </a:lnTo>
                  <a:lnTo>
                    <a:pt x="778029" y="143320"/>
                  </a:lnTo>
                  <a:lnTo>
                    <a:pt x="745719" y="111892"/>
                  </a:lnTo>
                  <a:lnTo>
                    <a:pt x="710257" y="83795"/>
                  </a:lnTo>
                  <a:lnTo>
                    <a:pt x="671914" y="59294"/>
                  </a:lnTo>
                  <a:lnTo>
                    <a:pt x="630964" y="38654"/>
                  </a:lnTo>
                  <a:lnTo>
                    <a:pt x="587678" y="22140"/>
                  </a:lnTo>
                  <a:lnTo>
                    <a:pt x="542329" y="10016"/>
                  </a:lnTo>
                  <a:lnTo>
                    <a:pt x="495190" y="2548"/>
                  </a:lnTo>
                  <a:lnTo>
                    <a:pt x="446531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916926" y="4703826"/>
            <a:ext cx="11836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solidFill>
                  <a:srgbClr val="585858"/>
                </a:solidFill>
                <a:latin typeface="Verdana"/>
                <a:cs typeface="Verdana"/>
              </a:rPr>
              <a:t>Ruby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5</a:t>
            </a:fld>
            <a:endParaRPr spc="-25" dirty="0"/>
          </a:p>
        </p:txBody>
      </p:sp>
      <p:sp>
        <p:nvSpPr>
          <p:cNvPr id="32" name="object 32"/>
          <p:cNvSpPr txBox="1"/>
          <p:nvPr/>
        </p:nvSpPr>
        <p:spPr>
          <a:xfrm>
            <a:off x="6946518" y="4687061"/>
            <a:ext cx="35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1937384"/>
            <a:ext cx="1014603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Before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advent</a:t>
            </a:r>
            <a:r>
              <a:rPr sz="2400" b="1" spc="11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of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WebDriver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sz="2400" b="1" spc="434" dirty="0">
                <a:solidFill>
                  <a:srgbClr val="2E5496"/>
                </a:solidFill>
                <a:latin typeface="Verdana"/>
                <a:cs typeface="Verdana"/>
              </a:rPr>
              <a:t> 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2006,</a:t>
            </a:r>
            <a:r>
              <a:rPr sz="2400" b="1" spc="114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there</a:t>
            </a:r>
            <a:r>
              <a:rPr sz="2400" b="1" spc="120" dirty="0">
                <a:solidFill>
                  <a:srgbClr val="2E5496"/>
                </a:solidFill>
                <a:latin typeface="Verdana"/>
                <a:cs typeface="Verdana"/>
              </a:rPr>
              <a:t>  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was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another,</a:t>
            </a:r>
            <a:r>
              <a:rPr sz="2400" b="1" spc="1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automation</a:t>
            </a:r>
            <a:r>
              <a:rPr sz="24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tool</a:t>
            </a:r>
            <a:r>
              <a:rPr sz="2400" b="1" spc="1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called</a:t>
            </a:r>
            <a:r>
              <a:rPr sz="2400" b="1" spc="1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Selenium</a:t>
            </a:r>
            <a:r>
              <a:rPr sz="2400" b="1" spc="14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C55A11"/>
                </a:solidFill>
                <a:latin typeface="Verdana"/>
                <a:cs typeface="Verdana"/>
              </a:rPr>
              <a:t>Remote</a:t>
            </a:r>
            <a:r>
              <a:rPr sz="2400" b="1" spc="14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C55A11"/>
                </a:solidFill>
                <a:latin typeface="Verdana"/>
                <a:cs typeface="Verdana"/>
              </a:rPr>
              <a:t>Control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.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Both</a:t>
            </a:r>
            <a:r>
              <a:rPr sz="2400" b="1" spc="-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WebDriver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and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-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RC</a:t>
            </a:r>
            <a:r>
              <a:rPr sz="2400" b="1" spc="-6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have</a:t>
            </a:r>
            <a:r>
              <a:rPr sz="2400" b="1" spc="-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following</a:t>
            </a:r>
            <a:r>
              <a:rPr sz="2400" b="1" spc="-2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features:</a:t>
            </a:r>
            <a:endParaRPr sz="2400">
              <a:latin typeface="Verdana"/>
              <a:cs typeface="Verdana"/>
            </a:endParaRPr>
          </a:p>
          <a:p>
            <a:pPr marL="469900" marR="5080" indent="-457200">
              <a:lnSpc>
                <a:spcPct val="100000"/>
              </a:lnSpc>
              <a:spcBef>
                <a:spcPts val="2880"/>
              </a:spcBef>
              <a:buFont typeface="Wingdings"/>
              <a:buChar char=""/>
              <a:tabLst>
                <a:tab pos="469900" algn="l"/>
              </a:tabLst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They</a:t>
            </a:r>
            <a:r>
              <a:rPr sz="2400" b="1" spc="12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both</a:t>
            </a:r>
            <a:r>
              <a:rPr sz="2400" b="1" spc="12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allow</a:t>
            </a:r>
            <a:r>
              <a:rPr sz="2400" b="1" spc="1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you</a:t>
            </a:r>
            <a:r>
              <a:rPr sz="2400" b="1" spc="114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to</a:t>
            </a:r>
            <a:r>
              <a:rPr sz="2400" b="1" spc="13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use</a:t>
            </a:r>
            <a:r>
              <a:rPr sz="2400" b="1" spc="11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a</a:t>
            </a:r>
            <a:r>
              <a:rPr sz="2400" b="1" spc="13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programming</a:t>
            </a:r>
            <a:r>
              <a:rPr sz="2400" b="1" spc="13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language</a:t>
            </a:r>
            <a:r>
              <a:rPr sz="2400" b="1" spc="12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25" dirty="0">
                <a:solidFill>
                  <a:srgbClr val="767070"/>
                </a:solidFill>
                <a:latin typeface="Verdana"/>
                <a:cs typeface="Verdana"/>
              </a:rPr>
              <a:t>in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designing</a:t>
            </a:r>
            <a:r>
              <a:rPr sz="2400" b="1" spc="-2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your</a:t>
            </a:r>
            <a:r>
              <a:rPr sz="2400" b="1" spc="-4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test</a:t>
            </a:r>
            <a:r>
              <a:rPr sz="2400" b="1" spc="-5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scripts.</a:t>
            </a:r>
            <a:endParaRPr sz="2400">
              <a:latin typeface="Verdana"/>
              <a:cs typeface="Verdana"/>
            </a:endParaRPr>
          </a:p>
          <a:p>
            <a:pPr marL="469900" marR="6985" indent="-457200">
              <a:lnSpc>
                <a:spcPct val="100000"/>
              </a:lnSpc>
              <a:spcBef>
                <a:spcPts val="2885"/>
              </a:spcBef>
              <a:buFont typeface="Wingdings"/>
              <a:buChar char=""/>
              <a:tabLst>
                <a:tab pos="469900" algn="l"/>
              </a:tabLst>
            </a:pP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They</a:t>
            </a:r>
            <a:r>
              <a:rPr sz="2400" b="1" spc="204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both</a:t>
            </a:r>
            <a:r>
              <a:rPr sz="2400" b="1" spc="20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allow</a:t>
            </a:r>
            <a:r>
              <a:rPr sz="2400" b="1" spc="21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you</a:t>
            </a:r>
            <a:r>
              <a:rPr sz="2400" b="1" spc="21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to</a:t>
            </a:r>
            <a:r>
              <a:rPr sz="2400" b="1" spc="20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run</a:t>
            </a:r>
            <a:r>
              <a:rPr sz="2400" b="1" spc="21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your</a:t>
            </a:r>
            <a:r>
              <a:rPr sz="2400" b="1" spc="210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tests</a:t>
            </a:r>
            <a:r>
              <a:rPr sz="2400" b="1" spc="21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767070"/>
                </a:solidFill>
                <a:latin typeface="Verdana"/>
                <a:cs typeface="Verdana"/>
              </a:rPr>
              <a:t>against</a:t>
            </a:r>
            <a:r>
              <a:rPr sz="2400" b="1" spc="195" dirty="0">
                <a:solidFill>
                  <a:srgbClr val="76707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767070"/>
                </a:solidFill>
                <a:latin typeface="Verdana"/>
                <a:cs typeface="Verdana"/>
              </a:rPr>
              <a:t>different browsers.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6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956" rIns="0" bIns="0" rtlCol="0">
            <a:spAutoFit/>
          </a:bodyPr>
          <a:lstStyle/>
          <a:p>
            <a:pPr marL="3863340" marR="5080" indent="-289179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1F3863"/>
                </a:solidFill>
              </a:rPr>
              <a:t>Difference</a:t>
            </a:r>
            <a:r>
              <a:rPr sz="3200" spc="-50" dirty="0">
                <a:solidFill>
                  <a:srgbClr val="1F3863"/>
                </a:solidFill>
              </a:rPr>
              <a:t> </a:t>
            </a:r>
            <a:r>
              <a:rPr sz="3200" dirty="0">
                <a:solidFill>
                  <a:srgbClr val="1F3863"/>
                </a:solidFill>
              </a:rPr>
              <a:t>between</a:t>
            </a:r>
            <a:r>
              <a:rPr sz="3200" spc="-55" dirty="0">
                <a:solidFill>
                  <a:srgbClr val="1F3863"/>
                </a:solidFill>
              </a:rPr>
              <a:t> </a:t>
            </a:r>
            <a:r>
              <a:rPr sz="3200" dirty="0">
                <a:solidFill>
                  <a:srgbClr val="1F3863"/>
                </a:solidFill>
              </a:rPr>
              <a:t>Selenium</a:t>
            </a:r>
            <a:r>
              <a:rPr sz="3200" spc="-35" dirty="0">
                <a:solidFill>
                  <a:srgbClr val="1F3863"/>
                </a:solidFill>
              </a:rPr>
              <a:t> </a:t>
            </a:r>
            <a:r>
              <a:rPr sz="3200" dirty="0">
                <a:solidFill>
                  <a:srgbClr val="1F3863"/>
                </a:solidFill>
              </a:rPr>
              <a:t>RC</a:t>
            </a:r>
            <a:r>
              <a:rPr sz="3200" spc="-45" dirty="0">
                <a:solidFill>
                  <a:srgbClr val="1F3863"/>
                </a:solidFill>
              </a:rPr>
              <a:t> </a:t>
            </a:r>
            <a:r>
              <a:rPr sz="3200" spc="-25" dirty="0">
                <a:solidFill>
                  <a:srgbClr val="1F3863"/>
                </a:solidFill>
              </a:rPr>
              <a:t>and </a:t>
            </a:r>
            <a:r>
              <a:rPr sz="3200" dirty="0">
                <a:solidFill>
                  <a:srgbClr val="1F3863"/>
                </a:solidFill>
              </a:rPr>
              <a:t>Web</a:t>
            </a:r>
            <a:r>
              <a:rPr sz="3200" spc="-10" dirty="0">
                <a:solidFill>
                  <a:srgbClr val="1F3863"/>
                </a:solidFill>
              </a:rPr>
              <a:t> driver: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674" y="1958721"/>
            <a:ext cx="102730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WebDriver's</a:t>
            </a:r>
            <a:r>
              <a:rPr sz="2400" b="1" spc="-7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architecture</a:t>
            </a:r>
            <a:r>
              <a:rPr sz="2400" b="1" spc="-9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is</a:t>
            </a:r>
            <a:r>
              <a:rPr sz="2400" b="1" spc="-7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simpler</a:t>
            </a:r>
            <a:r>
              <a:rPr sz="2400" b="1" spc="-9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than</a:t>
            </a:r>
            <a:r>
              <a:rPr sz="2400" b="1" spc="-8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-6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RC's.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It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controls</a:t>
            </a:r>
            <a:r>
              <a:rPr sz="2400" b="1" spc="-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browser</a:t>
            </a:r>
            <a:r>
              <a:rPr sz="2400" b="1" spc="-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from</a:t>
            </a:r>
            <a:r>
              <a:rPr sz="2400" b="1" spc="-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the</a:t>
            </a:r>
            <a:r>
              <a:rPr sz="2400" b="1" spc="-1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OS</a:t>
            </a:r>
            <a:r>
              <a:rPr sz="2400" b="1" spc="-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level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All</a:t>
            </a:r>
            <a:r>
              <a:rPr sz="2400" b="1" spc="1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</a:t>
            </a:r>
            <a:r>
              <a:rPr sz="2400" b="1" spc="1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need</a:t>
            </a:r>
            <a:r>
              <a:rPr sz="2400" b="1" spc="1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are</a:t>
            </a:r>
            <a:r>
              <a:rPr sz="2400" b="1" spc="1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your</a:t>
            </a:r>
            <a:r>
              <a:rPr sz="24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programming</a:t>
            </a:r>
            <a:r>
              <a:rPr sz="2400" b="1" spc="14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language's</a:t>
            </a:r>
            <a:r>
              <a:rPr sz="2400" b="1" spc="13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IDE</a:t>
            </a:r>
            <a:r>
              <a:rPr sz="2400" b="1" spc="13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(which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contains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your</a:t>
            </a:r>
            <a:r>
              <a:rPr sz="2400" b="1" spc="-4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Selenium</a:t>
            </a:r>
            <a:r>
              <a:rPr sz="2400" b="1" spc="-2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commands)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and</a:t>
            </a:r>
            <a:r>
              <a:rPr sz="2400" b="1" spc="-55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2E5496"/>
                </a:solidFill>
                <a:latin typeface="Verdana"/>
                <a:cs typeface="Verdana"/>
              </a:rPr>
              <a:t>a</a:t>
            </a:r>
            <a:r>
              <a:rPr sz="2400" b="1" spc="-50" dirty="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Verdana"/>
                <a:cs typeface="Verdana"/>
              </a:rPr>
              <a:t>browser.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7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674" y="1147063"/>
            <a:ext cx="3010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1.</a:t>
            </a:r>
            <a:r>
              <a:rPr spc="65" dirty="0"/>
              <a:t> </a:t>
            </a:r>
            <a:r>
              <a:rPr spc="-10" dirty="0"/>
              <a:t>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8659" y="283453"/>
            <a:ext cx="7532394" cy="63284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4671" y="2026157"/>
            <a:ext cx="9699625" cy="343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469900" algn="l"/>
              </a:tabLst>
            </a:pPr>
            <a:r>
              <a:rPr sz="2800" b="1" spc="-40" dirty="0">
                <a:solidFill>
                  <a:srgbClr val="2E5496"/>
                </a:solidFill>
                <a:latin typeface="Calibri"/>
                <a:cs typeface="Calibri"/>
              </a:rPr>
              <a:t>You</a:t>
            </a:r>
            <a:r>
              <a:rPr sz="2800" b="1" spc="-8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first</a:t>
            </a:r>
            <a:r>
              <a:rPr sz="2800" b="1" spc="-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need</a:t>
            </a:r>
            <a:r>
              <a:rPr sz="2800" b="1" spc="-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to</a:t>
            </a:r>
            <a:r>
              <a:rPr sz="2800" b="1" spc="-8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launch</a:t>
            </a:r>
            <a:r>
              <a:rPr sz="2800" b="1" spc="-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</a:t>
            </a:r>
            <a:r>
              <a:rPr sz="2800" b="1" spc="-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separate</a:t>
            </a:r>
            <a:r>
              <a:rPr sz="2800" b="1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application</a:t>
            </a:r>
            <a:r>
              <a:rPr sz="2800" b="1" spc="-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called</a:t>
            </a:r>
            <a:r>
              <a:rPr sz="2800" b="1" spc="-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Selenium Remote</a:t>
            </a:r>
            <a:r>
              <a:rPr sz="2800" b="1" spc="-9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Control</a:t>
            </a:r>
            <a:r>
              <a:rPr sz="2800" b="1" spc="-8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(RC)</a:t>
            </a:r>
            <a:r>
              <a:rPr sz="2800" b="1" spc="-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Server</a:t>
            </a:r>
            <a:r>
              <a:rPr sz="2800" b="1" spc="-6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before</a:t>
            </a:r>
            <a:r>
              <a:rPr sz="2800" b="1" spc="-6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you</a:t>
            </a:r>
            <a:r>
              <a:rPr sz="2800" b="1" spc="-9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can</a:t>
            </a:r>
            <a:r>
              <a:rPr sz="2800" b="1" spc="-1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start</a:t>
            </a:r>
            <a:r>
              <a:rPr sz="2800" b="1" spc="-8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testing</a:t>
            </a:r>
            <a:endParaRPr sz="2800">
              <a:latin typeface="Calibri"/>
              <a:cs typeface="Calibri"/>
            </a:endParaRPr>
          </a:p>
          <a:p>
            <a:pPr marL="469900" marR="193040" indent="-457834">
              <a:lnSpc>
                <a:spcPct val="100000"/>
              </a:lnSpc>
              <a:spcBef>
                <a:spcPts val="3360"/>
              </a:spcBef>
              <a:buFont typeface="Wingdings"/>
              <a:buChar char=""/>
              <a:tabLst>
                <a:tab pos="469900" algn="l"/>
              </a:tabLst>
            </a:pP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2800" b="1" spc="-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Selenium</a:t>
            </a:r>
            <a:r>
              <a:rPr sz="2800" b="1" spc="-4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RC</a:t>
            </a:r>
            <a:r>
              <a:rPr sz="2800" b="1" spc="-6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Server</a:t>
            </a:r>
            <a:r>
              <a:rPr sz="2800" b="1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acts</a:t>
            </a:r>
            <a:r>
              <a:rPr sz="2800" b="1" spc="-6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as</a:t>
            </a:r>
            <a:r>
              <a:rPr sz="2800" b="1" spc="-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</a:t>
            </a:r>
            <a:r>
              <a:rPr sz="2800" b="1" spc="-6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"middleman"</a:t>
            </a:r>
            <a:r>
              <a:rPr sz="2800" b="1" spc="-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between</a:t>
            </a:r>
            <a:r>
              <a:rPr sz="2800" b="1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2E5496"/>
                </a:solidFill>
                <a:latin typeface="Calibri"/>
                <a:cs typeface="Calibri"/>
              </a:rPr>
              <a:t>your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Selenium</a:t>
            </a:r>
            <a:r>
              <a:rPr sz="2800" b="1" spc="-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commands</a:t>
            </a:r>
            <a:r>
              <a:rPr sz="2800" b="1" spc="-10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and</a:t>
            </a:r>
            <a:r>
              <a:rPr sz="2800" b="1" spc="-1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your</a:t>
            </a:r>
            <a:r>
              <a:rPr sz="2800" b="1" spc="-9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browser</a:t>
            </a:r>
            <a:endParaRPr sz="2800">
              <a:latin typeface="Calibri"/>
              <a:cs typeface="Calibri"/>
            </a:endParaRPr>
          </a:p>
          <a:p>
            <a:pPr marL="469900" marR="649605" indent="-457834">
              <a:lnSpc>
                <a:spcPct val="100000"/>
              </a:lnSpc>
              <a:spcBef>
                <a:spcPts val="3360"/>
              </a:spcBef>
              <a:buFont typeface="Wingdings"/>
              <a:buChar char=""/>
              <a:tabLst>
                <a:tab pos="469900" algn="l"/>
              </a:tabLst>
            </a:pP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When</a:t>
            </a:r>
            <a:r>
              <a:rPr sz="2800" b="1" spc="-9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you</a:t>
            </a:r>
            <a:r>
              <a:rPr sz="2800" b="1" spc="-9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begin</a:t>
            </a:r>
            <a:r>
              <a:rPr sz="2800" b="1" spc="-8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testing,</a:t>
            </a:r>
            <a:r>
              <a:rPr sz="2800" b="1" spc="-6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Selenium</a:t>
            </a:r>
            <a:r>
              <a:rPr sz="2800" b="1" spc="-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RC</a:t>
            </a:r>
            <a:r>
              <a:rPr sz="2800" b="1" spc="-8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Server</a:t>
            </a:r>
            <a:r>
              <a:rPr sz="2800" b="1" spc="-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"injects"</a:t>
            </a:r>
            <a:r>
              <a:rPr sz="2800" b="1" spc="-9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50" dirty="0">
                <a:solidFill>
                  <a:srgbClr val="2E5496"/>
                </a:solidFill>
                <a:latin typeface="Calibri"/>
                <a:cs typeface="Calibri"/>
              </a:rPr>
              <a:t>a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JavaScript</a:t>
            </a:r>
            <a:r>
              <a:rPr sz="2800" b="1" spc="-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program</a:t>
            </a:r>
            <a:r>
              <a:rPr sz="2800" b="1" spc="-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called</a:t>
            </a:r>
            <a:r>
              <a:rPr sz="2800" b="1" spc="-8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Selenium</a:t>
            </a:r>
            <a:r>
              <a:rPr sz="2800" b="1" spc="-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Core</a:t>
            </a:r>
            <a:r>
              <a:rPr sz="2800" b="1" spc="-7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into</a:t>
            </a:r>
            <a:r>
              <a:rPr sz="2800" b="1" spc="-9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2800" b="1" spc="-9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Calibri"/>
                <a:cs typeface="Calibri"/>
              </a:rPr>
              <a:t>browser.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9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619" rIns="0" bIns="0" rtlCol="0">
            <a:spAutoFit/>
          </a:bodyPr>
          <a:lstStyle/>
          <a:p>
            <a:pPr marL="3827145" marR="5080" indent="-308864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Selenium</a:t>
            </a:r>
            <a:r>
              <a:rPr sz="3200" spc="-25" dirty="0"/>
              <a:t> </a:t>
            </a:r>
            <a:r>
              <a:rPr sz="3200" dirty="0"/>
              <a:t>RC's</a:t>
            </a:r>
            <a:r>
              <a:rPr sz="3200" spc="-20" dirty="0"/>
              <a:t> </a:t>
            </a:r>
            <a:r>
              <a:rPr sz="3200" dirty="0"/>
              <a:t>architecture</a:t>
            </a:r>
            <a:r>
              <a:rPr sz="3200" spc="-20" dirty="0"/>
              <a:t> </a:t>
            </a:r>
            <a:r>
              <a:rPr sz="3200" dirty="0"/>
              <a:t>is</a:t>
            </a:r>
            <a:r>
              <a:rPr sz="3200" spc="-20" dirty="0"/>
              <a:t> </a:t>
            </a:r>
            <a:r>
              <a:rPr sz="3200" dirty="0"/>
              <a:t>way</a:t>
            </a:r>
            <a:r>
              <a:rPr sz="3200" spc="-20" dirty="0"/>
              <a:t> more </a:t>
            </a:r>
            <a:r>
              <a:rPr sz="3200" spc="-10" dirty="0"/>
              <a:t>complicated.</a:t>
            </a:r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1338</Words>
  <Application>Microsoft Office PowerPoint</Application>
  <PresentationFormat>Custom</PresentationFormat>
  <Paragraphs>175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Introduction To Webdriver</vt:lpstr>
      <vt:lpstr>Table of Contents</vt:lpstr>
      <vt:lpstr>What is WebDriver?</vt:lpstr>
      <vt:lpstr>Slide 4</vt:lpstr>
      <vt:lpstr>Slide 5</vt:lpstr>
      <vt:lpstr>Difference between Selenium RC and Web driver:</vt:lpstr>
      <vt:lpstr>1. Architecture</vt:lpstr>
      <vt:lpstr>Slide 8</vt:lpstr>
      <vt:lpstr>Selenium RC's architecture is way more complicated.</vt:lpstr>
      <vt:lpstr>Selenium RC's architecture is way more complicated.</vt:lpstr>
      <vt:lpstr>Slide 11</vt:lpstr>
      <vt:lpstr>2. Speed</vt:lpstr>
      <vt:lpstr>Selenium RC is slower since it uses a JavaScript program called Selenium Core. This Selenium Core is the one that directly controls the browser, not you.</vt:lpstr>
      <vt:lpstr>3. Real-life Interaction:</vt:lpstr>
      <vt:lpstr>Selenium Core, just like other JavaScript codes, can access disabled  elements.  In  the  past,  Selenium  testers  complain that Selenium Core was able to enter values to a disabled text box in their tests.</vt:lpstr>
      <vt:lpstr>4. API</vt:lpstr>
      <vt:lpstr>Slide 17</vt:lpstr>
      <vt:lpstr>5. Browser Support</vt:lpstr>
      <vt:lpstr>Slide 19</vt:lpstr>
      <vt:lpstr>Limitations of WebDriver</vt:lpstr>
      <vt:lpstr>Selenium RC automatically generates an HTML file of test results. The format of the report was pre-set by RC itself. Take a look at an example of this report below.</vt:lpstr>
      <vt:lpstr>Slide 22</vt:lpstr>
      <vt:lpstr>Summary</vt:lpstr>
      <vt:lpstr>Download &amp; Configure Webdriver</vt:lpstr>
      <vt:lpstr>Table of Contents</vt:lpstr>
      <vt:lpstr>1.Install Selenium Python</vt:lpstr>
      <vt:lpstr>Slide 27</vt:lpstr>
      <vt:lpstr>2. Install Selenium-WebDriver for Python.</vt:lpstr>
      <vt:lpstr>Install Selenium-WebDriver for Python:</vt:lpstr>
      <vt:lpstr>3. Your target browses are installed, such as Chrome and Firefox.</vt:lpstr>
      <vt:lpstr>Slide 31</vt:lpstr>
      <vt:lpstr>2. Cross browser testing</vt:lpstr>
      <vt:lpstr>Slide 33</vt:lpstr>
      <vt:lpstr>Download the one for your target platform, unzip it and put chromedriver  executable  in  your  PATH.  To  verify  the installation,   open   a   command   window   (terminal   for Unix/Mac), execute command chromedriver, You shall see:</vt:lpstr>
      <vt:lpstr>Example:</vt:lpstr>
      <vt:lpstr>Firefox:</vt:lpstr>
      <vt:lpstr>The test script below will open a web site in a new Firefox window.</vt:lpstr>
      <vt:lpstr>Internet Explorer:</vt:lpstr>
      <vt:lpstr>Example: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Selenium</dc:title>
  <dc:creator>Manish Sangwan</dc:creator>
  <cp:lastModifiedBy>Seravana</cp:lastModifiedBy>
  <cp:revision>4</cp:revision>
  <dcterms:created xsi:type="dcterms:W3CDTF">2025-07-29T04:41:14Z</dcterms:created>
  <dcterms:modified xsi:type="dcterms:W3CDTF">2025-07-31T11:33:46Z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2025-07-29T00:00:00Z</vt:filetime>
  </property>
  <property fmtid="{D5CDD505-2E9C-101B-9397-08002B2CF9AE}" pid="5" name="Producer">
    <vt:lpwstr>Microsoft® PowerPoint® 2016</vt:lpwstr>
  </property>
</Properties>
</file>